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28" r:id="rId2"/>
    <p:sldId id="257" r:id="rId3"/>
    <p:sldId id="259" r:id="rId4"/>
    <p:sldId id="266" r:id="rId5"/>
    <p:sldId id="258" r:id="rId6"/>
    <p:sldId id="263" r:id="rId7"/>
    <p:sldId id="265" r:id="rId8"/>
    <p:sldId id="260" r:id="rId9"/>
    <p:sldId id="267" r:id="rId10"/>
    <p:sldId id="310" r:id="rId11"/>
    <p:sldId id="311" r:id="rId12"/>
    <p:sldId id="314" r:id="rId13"/>
    <p:sldId id="312" r:id="rId14"/>
    <p:sldId id="261" r:id="rId15"/>
    <p:sldId id="315" r:id="rId16"/>
    <p:sldId id="333" r:id="rId17"/>
    <p:sldId id="313" r:id="rId18"/>
    <p:sldId id="317" r:id="rId19"/>
    <p:sldId id="320" r:id="rId20"/>
    <p:sldId id="321" r:id="rId21"/>
    <p:sldId id="327" r:id="rId22"/>
    <p:sldId id="325" r:id="rId23"/>
    <p:sldId id="318" r:id="rId24"/>
    <p:sldId id="319" r:id="rId25"/>
    <p:sldId id="334" r:id="rId26"/>
    <p:sldId id="32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9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580"/>
    <p:restoredTop sz="96327"/>
  </p:normalViewPr>
  <p:slideViewPr>
    <p:cSldViewPr snapToGrid="0">
      <p:cViewPr>
        <p:scale>
          <a:sx n="117" d="100"/>
          <a:sy n="117" d="100"/>
        </p:scale>
        <p:origin x="264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A97E-2ABF-6ED5-372D-5128676122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BA627-2198-ED80-1720-70F493C9B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7B82B-C83C-2438-D694-5BE7D9DEE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06CF8-14F0-D645-F3F8-326728ADC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DA5C7-BF5A-433C-994F-834DC162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74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527E8-88DB-BACB-A161-3CE816BED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DE47CE-77F8-3DF3-25CA-712E59F13F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74C19-4B18-34A7-7827-7F9FE0F40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437A6-DFA0-44A6-C822-AD2A8824F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083AF-964E-644D-5E26-DBA59BC86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653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A867A1-3E24-4703-D4BE-81A47CC2B1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8DDE47-0AB2-7D7D-1405-321304B787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D7748-50B0-3C9D-88E8-E18A302D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18C27-EB75-B683-CBD1-FF9AC6BC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4CCAAF-9E92-FD39-E12B-FBB3BAA7D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415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48287-AB24-3721-E427-9F89C5402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0EC18-6CE1-7D5A-4F26-14C41E47C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8D582-BD08-6292-62FA-B037DAF76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9693A-038B-91D3-8288-6A0EF985D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87FF7-6EEA-C274-5923-1447A337C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645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A7D85-0FD9-5E5B-67D3-EB992B3BE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453DC-F937-A2F3-D8A3-5677FDC06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A90AC-E309-4A48-2F47-5DC845672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EF466-986B-0902-D5C7-64B74BE71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F2684-B18F-2073-EA01-2117AE9F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263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A8406-A28B-0E4E-D8A7-3C9A1BCCA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3926A-5AA4-20CF-09D8-1D9BD01BF6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87DDE4-600B-5933-C03E-E6DDCD319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2B2D8-5BC9-FE3F-1518-C20ABDBF4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06C7B9-799E-3C0C-B387-1F2A536FF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06BDE-584F-113A-14CF-AC8192570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84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583F9-9C85-A077-8557-6097BA442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E5236B-2E51-051F-4AA8-B9BB0664A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DDC141-0E87-74F3-B6BC-0D803E5C8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DB6A36-5F1D-879F-56B9-F1FEB5805A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5EB843-C960-3C5F-017C-07CDBFD4C2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B4405E-9A61-78E3-BDE0-F434311DC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A4C86A-E3E7-8BB1-E97B-AC76FCF0A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796427-921F-4799-1ED6-A538A6989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08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5CE54-9A40-E1EC-7690-F1CFC2AAF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18F2FE-6D1B-F271-0EF0-A6C4DA8CE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E83F4-A2FF-1B90-D836-BC812973A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9F846-738C-614F-4A4D-996793BF6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2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24B8C3-4B4D-ACD2-D8B7-E9E21286D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7AF9CC-1E7B-198E-DA47-C8FD621E4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1F48C-D1E6-1DEE-16FF-E5AFCE1B0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056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D2B51-5715-A7AB-9732-E05D30E8D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ED2F0-5F3B-49E4-2CEC-5505FFBFA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3F59F-E3F2-2594-6E74-9691C0EA5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193237-01DF-9195-F3DB-BD7F19B10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2CB245-43B9-4A6B-788E-867EBA8B3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58F91-4EEA-709F-9857-1095C94A6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574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10D16-3B16-D5F9-FB05-4CBBFC1AA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EEB7CF-19C7-7C8F-C520-E2A132A79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98A1A1-F6B1-1C27-CF42-ECFC02203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E9F9CF-D1F3-8DEC-980A-22DB68C9F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7DD7F7-CADA-9618-E19A-5FFDCF25F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46B7A3-E310-F025-3CDA-D05EDD841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95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1987E5-6E83-AED4-20CE-303EC4F13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6C15B-45D3-0335-E17A-EA07C1197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68ABB-52D7-7FC0-0E7A-6D6EF06837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031DB-405E-EB4A-9EBA-B30C11761AF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16E9-5316-2F62-C7DB-DDD3928B1D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BB92D-5C19-BBC5-59C1-82B6D810DD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28597-359F-AA41-93DF-F2DE5F385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061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DB39E-FB81-F8DA-BABA-2C6076B0AE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30136"/>
            <a:ext cx="9144000" cy="2387600"/>
          </a:xfrm>
        </p:spPr>
        <p:txBody>
          <a:bodyPr/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snATAC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-seq Data Processing/Pipeline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FE8D4B-E1E9-9560-0C8B-8B4311775F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9811"/>
            <a:ext cx="9144000" cy="1655762"/>
          </a:xfrm>
        </p:spPr>
        <p:txBody>
          <a:bodyPr/>
          <a:lstStyle/>
          <a:p>
            <a:r>
              <a:rPr lang="en-US" dirty="0"/>
              <a:t>Asa Thibodeau, PhD</a:t>
            </a:r>
          </a:p>
          <a:p>
            <a:r>
              <a:rPr lang="en-US" dirty="0"/>
              <a:t>November 21</a:t>
            </a:r>
            <a:r>
              <a:rPr lang="en-US" baseline="30000" dirty="0"/>
              <a:t>st</a:t>
            </a:r>
            <a:r>
              <a:rPr lang="en-US" dirty="0"/>
              <a:t> 2022</a:t>
            </a:r>
          </a:p>
        </p:txBody>
      </p:sp>
    </p:spTree>
    <p:extLst>
      <p:ext uri="{BB962C8B-B14F-4D97-AF65-F5344CB8AC3E}">
        <p14:creationId xmlns:p14="http://schemas.microsoft.com/office/powerpoint/2010/main" val="3587672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4C56-4A3A-FB4F-A2AD-EA9BB3CD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Step 3: AMULET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722C1-F15C-EE4E-BD3A-27291A218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025"/>
            <a:ext cx="10515600" cy="63954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Remove </a:t>
            </a:r>
            <a:r>
              <a:rPr lang="en-US" dirty="0" err="1"/>
              <a:t>multiplets</a:t>
            </a:r>
            <a:r>
              <a:rPr lang="en-US" dirty="0"/>
              <a:t> using AMULET (FDR &lt; 0.05).</a:t>
            </a:r>
            <a:endParaRPr lang="en-US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1FD47-6CC1-8C45-8F2D-42339F5BA07E}"/>
              </a:ext>
            </a:extLst>
          </p:cNvPr>
          <p:cNvSpPr txBox="1"/>
          <p:nvPr/>
        </p:nvSpPr>
        <p:spPr>
          <a:xfrm>
            <a:off x="294502" y="2575570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34B3B8-B11F-E849-B4EE-DCB97A2A954E}"/>
              </a:ext>
            </a:extLst>
          </p:cNvPr>
          <p:cNvSpPr/>
          <p:nvPr/>
        </p:nvSpPr>
        <p:spPr>
          <a:xfrm>
            <a:off x="294502" y="3223221"/>
            <a:ext cx="11602995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/AMULET-v1.1/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AMULET.sh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${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fragmentfile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 ${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filteredcsv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 /AMULET-v1.1/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human_autosomes.txt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RestrictionRepeatLists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/restrictionlist_repeats_segdups_rmsk_hg38.bed ${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outputdirectory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 /AMULET-v1.1/</a:t>
            </a: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python3 /AMULET-v1.1/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AMULET.py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--q 0.05 --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rfilter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RestrictionRepeatLists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/restrictionlist_repeats_segdups_rmsk_hg38.bed  ${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outputdirectory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Overlaps.txt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${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outputdirectory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OverlapSummary.txt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${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outputdirectory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 </a:t>
            </a: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1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7E839-795C-68E4-6282-6100BEA6D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3: AMULET</a:t>
            </a:r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5BD1440-FFCC-F1BA-4BE4-FCFC20A3E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7073"/>
            <a:ext cx="10515600" cy="3075417"/>
          </a:xfrm>
        </p:spPr>
        <p:txBody>
          <a:bodyPr/>
          <a:lstStyle/>
          <a:p>
            <a:r>
              <a:rPr lang="en-US" dirty="0"/>
              <a:t>Make a new single cell CSV file without the </a:t>
            </a:r>
            <a:r>
              <a:rPr lang="en-US" dirty="0" err="1"/>
              <a:t>multiplets</a:t>
            </a:r>
            <a:r>
              <a:rPr lang="en-US" dirty="0"/>
              <a:t>!</a:t>
            </a:r>
          </a:p>
          <a:p>
            <a:r>
              <a:rPr lang="en-US" dirty="0"/>
              <a:t>Keep track of </a:t>
            </a:r>
            <a:r>
              <a:rPr lang="en-US" dirty="0" err="1"/>
              <a:t>multiplets</a:t>
            </a:r>
            <a:r>
              <a:rPr lang="en-US" dirty="0"/>
              <a:t> if you are interested in proliferating cells (These will be detected as </a:t>
            </a:r>
            <a:r>
              <a:rPr lang="en-US" dirty="0" err="1"/>
              <a:t>multiplets</a:t>
            </a:r>
            <a:r>
              <a:rPr lang="en-US" dirty="0"/>
              <a:t> by AMULET)</a:t>
            </a:r>
          </a:p>
          <a:p>
            <a:r>
              <a:rPr lang="en-US" dirty="0"/>
              <a:t>Should have 3 </a:t>
            </a:r>
            <a:r>
              <a:rPr lang="en-US" dirty="0" err="1"/>
              <a:t>singlecell.csv</a:t>
            </a:r>
            <a:r>
              <a:rPr lang="en-US" dirty="0"/>
              <a:t> files </a:t>
            </a:r>
            <a:r>
              <a:rPr lang="en-US" b="1" dirty="0"/>
              <a:t>(per sample) </a:t>
            </a:r>
            <a:r>
              <a:rPr lang="en-US" dirty="0"/>
              <a:t>at this point (Use these to trace back which cells were kept/remove, how many, and why!)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59E876-CA8F-25B1-E5AA-5163B3C26572}"/>
              </a:ext>
            </a:extLst>
          </p:cNvPr>
          <p:cNvSpPr txBox="1"/>
          <p:nvPr/>
        </p:nvSpPr>
        <p:spPr>
          <a:xfrm>
            <a:off x="1149177" y="4534930"/>
            <a:ext cx="2656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Original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90B08B-B155-1CC4-BCA4-4740E0B4EFB2}"/>
              </a:ext>
            </a:extLst>
          </p:cNvPr>
          <p:cNvSpPr txBox="1"/>
          <p:nvPr/>
        </p:nvSpPr>
        <p:spPr>
          <a:xfrm>
            <a:off x="4767648" y="4534930"/>
            <a:ext cx="2656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Cell QC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1FCCAD-6597-8645-61D0-003954B55E43}"/>
              </a:ext>
            </a:extLst>
          </p:cNvPr>
          <p:cNvSpPr txBox="1"/>
          <p:nvPr/>
        </p:nvSpPr>
        <p:spPr>
          <a:xfrm>
            <a:off x="8386119" y="4534930"/>
            <a:ext cx="2656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AMULET</a:t>
            </a:r>
          </a:p>
        </p:txBody>
      </p:sp>
      <p:sp>
        <p:nvSpPr>
          <p:cNvPr id="11" name="Folded Corner 10">
            <a:extLst>
              <a:ext uri="{FF2B5EF4-FFF2-40B4-BE49-F238E27FC236}">
                <a16:creationId xmlns:a16="http://schemas.microsoft.com/office/drawing/2014/main" id="{58E368BF-6A33-41BE-BD06-63D2529AC861}"/>
              </a:ext>
            </a:extLst>
          </p:cNvPr>
          <p:cNvSpPr/>
          <p:nvPr/>
        </p:nvSpPr>
        <p:spPr>
          <a:xfrm>
            <a:off x="1865870" y="5064854"/>
            <a:ext cx="1445741" cy="1521297"/>
          </a:xfrm>
          <a:prstGeom prst="foldedCorne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Singlecell.csv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olded Corner 11">
            <a:extLst>
              <a:ext uri="{FF2B5EF4-FFF2-40B4-BE49-F238E27FC236}">
                <a16:creationId xmlns:a16="http://schemas.microsoft.com/office/drawing/2014/main" id="{5D29FBEB-E42F-DCAA-6B7D-F7B181BB4B20}"/>
              </a:ext>
            </a:extLst>
          </p:cNvPr>
          <p:cNvSpPr/>
          <p:nvPr/>
        </p:nvSpPr>
        <p:spPr>
          <a:xfrm>
            <a:off x="5373128" y="5064854"/>
            <a:ext cx="1445741" cy="1521297"/>
          </a:xfrm>
          <a:prstGeom prst="foldedCorne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Singlecell</a:t>
            </a: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en-U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CellQC.csv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lded Corner 12">
            <a:extLst>
              <a:ext uri="{FF2B5EF4-FFF2-40B4-BE49-F238E27FC236}">
                <a16:creationId xmlns:a16="http://schemas.microsoft.com/office/drawing/2014/main" id="{9EEF98C0-116D-BC5D-3105-11FB16033180}"/>
              </a:ext>
            </a:extLst>
          </p:cNvPr>
          <p:cNvSpPr/>
          <p:nvPr/>
        </p:nvSpPr>
        <p:spPr>
          <a:xfrm>
            <a:off x="9086335" y="5070324"/>
            <a:ext cx="1445741" cy="1521297"/>
          </a:xfrm>
          <a:prstGeom prst="foldedCorne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Singlecell</a:t>
            </a: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en-U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AMULET.csv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7724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0AD6A-D890-62D4-97DB-8CC9C7FC3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4: Merging/Combining Peaks</a:t>
            </a:r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3768B76-6112-DB81-144E-A7D714B130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349640"/>
              </p:ext>
            </p:extLst>
          </p:nvPr>
        </p:nvGraphicFramePr>
        <p:xfrm>
          <a:off x="4272003" y="3429000"/>
          <a:ext cx="604520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534">
                  <a:extLst>
                    <a:ext uri="{9D8B030D-6E8A-4147-A177-3AD203B41FA5}">
                      <a16:colId xmlns:a16="http://schemas.microsoft.com/office/drawing/2014/main" val="3011968605"/>
                    </a:ext>
                  </a:extLst>
                </a:gridCol>
                <a:gridCol w="1007534">
                  <a:extLst>
                    <a:ext uri="{9D8B030D-6E8A-4147-A177-3AD203B41FA5}">
                      <a16:colId xmlns:a16="http://schemas.microsoft.com/office/drawing/2014/main" val="371766450"/>
                    </a:ext>
                  </a:extLst>
                </a:gridCol>
                <a:gridCol w="1007534">
                  <a:extLst>
                    <a:ext uri="{9D8B030D-6E8A-4147-A177-3AD203B41FA5}">
                      <a16:colId xmlns:a16="http://schemas.microsoft.com/office/drawing/2014/main" val="1759517148"/>
                    </a:ext>
                  </a:extLst>
                </a:gridCol>
                <a:gridCol w="1007534">
                  <a:extLst>
                    <a:ext uri="{9D8B030D-6E8A-4147-A177-3AD203B41FA5}">
                      <a16:colId xmlns:a16="http://schemas.microsoft.com/office/drawing/2014/main" val="3908609318"/>
                    </a:ext>
                  </a:extLst>
                </a:gridCol>
                <a:gridCol w="1007534">
                  <a:extLst>
                    <a:ext uri="{9D8B030D-6E8A-4147-A177-3AD203B41FA5}">
                      <a16:colId xmlns:a16="http://schemas.microsoft.com/office/drawing/2014/main" val="779294025"/>
                    </a:ext>
                  </a:extLst>
                </a:gridCol>
                <a:gridCol w="1007534">
                  <a:extLst>
                    <a:ext uri="{9D8B030D-6E8A-4147-A177-3AD203B41FA5}">
                      <a16:colId xmlns:a16="http://schemas.microsoft.com/office/drawing/2014/main" val="10469368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E7E9F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E7E9F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E7E9F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7E9F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E7E9F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7E9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084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679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5601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510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03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227371"/>
                  </a:ext>
                </a:extLst>
              </a:tr>
            </a:tbl>
          </a:graphicData>
        </a:graphic>
      </p:graphicFrame>
      <p:sp>
        <p:nvSpPr>
          <p:cNvPr id="4" name="Left Brace 3">
            <a:extLst>
              <a:ext uri="{FF2B5EF4-FFF2-40B4-BE49-F238E27FC236}">
                <a16:creationId xmlns:a16="http://schemas.microsoft.com/office/drawing/2014/main" id="{534D8011-CD4B-5EAF-2B5B-10C99615256C}"/>
              </a:ext>
            </a:extLst>
          </p:cNvPr>
          <p:cNvSpPr/>
          <p:nvPr/>
        </p:nvSpPr>
        <p:spPr>
          <a:xfrm rot="5400000">
            <a:off x="7047469" y="159263"/>
            <a:ext cx="494271" cy="6045205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42A333FC-8832-C9B3-9085-CAA364226D32}"/>
              </a:ext>
            </a:extLst>
          </p:cNvPr>
          <p:cNvSpPr/>
          <p:nvPr/>
        </p:nvSpPr>
        <p:spPr>
          <a:xfrm>
            <a:off x="3777731" y="3428998"/>
            <a:ext cx="494271" cy="222504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153D07-B8DA-635D-680C-7EE28C447F08}"/>
              </a:ext>
            </a:extLst>
          </p:cNvPr>
          <p:cNvSpPr txBox="1"/>
          <p:nvPr/>
        </p:nvSpPr>
        <p:spPr>
          <a:xfrm>
            <a:off x="6361669" y="2593707"/>
            <a:ext cx="1865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Cell Barcodes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859BA0-F81A-AD3F-55CA-A5970F1A0FE8}"/>
              </a:ext>
            </a:extLst>
          </p:cNvPr>
          <p:cNvSpPr txBox="1"/>
          <p:nvPr/>
        </p:nvSpPr>
        <p:spPr>
          <a:xfrm rot="16200000">
            <a:off x="2660130" y="4356852"/>
            <a:ext cx="1865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Peaks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6AA213-C753-546B-D0A0-41C917F65FC7}"/>
              </a:ext>
            </a:extLst>
          </p:cNvPr>
          <p:cNvSpPr txBox="1"/>
          <p:nvPr/>
        </p:nvSpPr>
        <p:spPr>
          <a:xfrm>
            <a:off x="472976" y="2078054"/>
            <a:ext cx="5623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Each sample is represented as a matrix of of Cell Barcodes and Peaks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4B8310-8A5F-C544-030C-A751663D9BA0}"/>
              </a:ext>
            </a:extLst>
          </p:cNvPr>
          <p:cNvSpPr txBox="1"/>
          <p:nvPr/>
        </p:nvSpPr>
        <p:spPr>
          <a:xfrm>
            <a:off x="2146810" y="5850819"/>
            <a:ext cx="84297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</a:rPr>
              <a:t>Not every peak is present is every sample!</a:t>
            </a:r>
          </a:p>
        </p:txBody>
      </p:sp>
    </p:spTree>
    <p:extLst>
      <p:ext uri="{BB962C8B-B14F-4D97-AF65-F5344CB8AC3E}">
        <p14:creationId xmlns:p14="http://schemas.microsoft.com/office/powerpoint/2010/main" val="3185620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F1C9C-7CB5-B26E-4C3D-8A4E92F76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4: Merging/Combining Peaks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62586A-065F-3B9F-5C34-DC5DCE754A5E}"/>
              </a:ext>
            </a:extLst>
          </p:cNvPr>
          <p:cNvSpPr txBox="1"/>
          <p:nvPr/>
        </p:nvSpPr>
        <p:spPr>
          <a:xfrm>
            <a:off x="838200" y="5752755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stuartlab.org</a:t>
            </a:r>
            <a:r>
              <a:rPr lang="en-US" dirty="0"/>
              <a:t>/</a:t>
            </a:r>
            <a:r>
              <a:rPr lang="en-US" dirty="0" err="1"/>
              <a:t>signac</a:t>
            </a:r>
            <a:r>
              <a:rPr lang="en-US" dirty="0"/>
              <a:t>/articles/</a:t>
            </a:r>
            <a:r>
              <a:rPr lang="en-US" dirty="0" err="1"/>
              <a:t>merging.html</a:t>
            </a:r>
            <a:endParaRPr lang="en-US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40F957D-45E9-217B-A65C-F7BB9891E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3314355"/>
            <a:ext cx="7315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8D120E78-1B32-F3C7-2604-AEB874DAA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2095155"/>
            <a:ext cx="7315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7C8BE911-0ED9-4EBE-0D66-DF67A6704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200" y="4533555"/>
            <a:ext cx="7315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848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98070-3CA2-B823-9698-E1783A59D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4: Merging/Combining Peaks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A07B9F-D30B-2DF4-D537-E3D8E620CB32}"/>
              </a:ext>
            </a:extLst>
          </p:cNvPr>
          <p:cNvCxnSpPr/>
          <p:nvPr/>
        </p:nvCxnSpPr>
        <p:spPr>
          <a:xfrm>
            <a:off x="1149178" y="2780270"/>
            <a:ext cx="1007075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6D7093-6B4D-B961-CEDB-6BAB04FCFD56}"/>
              </a:ext>
            </a:extLst>
          </p:cNvPr>
          <p:cNvCxnSpPr/>
          <p:nvPr/>
        </p:nvCxnSpPr>
        <p:spPr>
          <a:xfrm>
            <a:off x="1149178" y="3970636"/>
            <a:ext cx="1007075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12A50F0-0D03-366C-3706-7DD290AB3673}"/>
              </a:ext>
            </a:extLst>
          </p:cNvPr>
          <p:cNvCxnSpPr/>
          <p:nvPr/>
        </p:nvCxnSpPr>
        <p:spPr>
          <a:xfrm>
            <a:off x="1149178" y="5309287"/>
            <a:ext cx="1007075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Freeform 6">
            <a:extLst>
              <a:ext uri="{FF2B5EF4-FFF2-40B4-BE49-F238E27FC236}">
                <a16:creationId xmlns:a16="http://schemas.microsoft.com/office/drawing/2014/main" id="{35500000-DC89-CA61-FCC9-7F2735CB1CBB}"/>
              </a:ext>
            </a:extLst>
          </p:cNvPr>
          <p:cNvSpPr/>
          <p:nvPr/>
        </p:nvSpPr>
        <p:spPr>
          <a:xfrm>
            <a:off x="1668162" y="2007411"/>
            <a:ext cx="5721179" cy="782540"/>
          </a:xfrm>
          <a:custGeom>
            <a:avLst/>
            <a:gdLst>
              <a:gd name="connsiteX0" fmla="*/ 0 w 5721179"/>
              <a:gd name="connsiteY0" fmla="*/ 760502 h 782540"/>
              <a:gd name="connsiteX1" fmla="*/ 803189 w 5721179"/>
              <a:gd name="connsiteY1" fmla="*/ 686362 h 782540"/>
              <a:gd name="connsiteX2" fmla="*/ 1569308 w 5721179"/>
              <a:gd name="connsiteY2" fmla="*/ 117951 h 782540"/>
              <a:gd name="connsiteX3" fmla="*/ 2224216 w 5721179"/>
              <a:gd name="connsiteY3" fmla="*/ 56167 h 782540"/>
              <a:gd name="connsiteX4" fmla="*/ 3188043 w 5721179"/>
              <a:gd name="connsiteY4" fmla="*/ 772859 h 782540"/>
              <a:gd name="connsiteX5" fmla="*/ 4386649 w 5721179"/>
              <a:gd name="connsiteY5" fmla="*/ 476297 h 782540"/>
              <a:gd name="connsiteX6" fmla="*/ 5424616 w 5721179"/>
              <a:gd name="connsiteY6" fmla="*/ 562794 h 782540"/>
              <a:gd name="connsiteX7" fmla="*/ 5721179 w 5721179"/>
              <a:gd name="connsiteY7" fmla="*/ 772859 h 782540"/>
              <a:gd name="connsiteX8" fmla="*/ 5721179 w 5721179"/>
              <a:gd name="connsiteY8" fmla="*/ 772859 h 782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21179" h="782540">
                <a:moveTo>
                  <a:pt x="0" y="760502"/>
                </a:moveTo>
                <a:cubicBezTo>
                  <a:pt x="270819" y="776978"/>
                  <a:pt x="541638" y="793454"/>
                  <a:pt x="803189" y="686362"/>
                </a:cubicBezTo>
                <a:cubicBezTo>
                  <a:pt x="1064740" y="579270"/>
                  <a:pt x="1332470" y="222983"/>
                  <a:pt x="1569308" y="117951"/>
                </a:cubicBezTo>
                <a:cubicBezTo>
                  <a:pt x="1806146" y="12918"/>
                  <a:pt x="1954427" y="-52984"/>
                  <a:pt x="2224216" y="56167"/>
                </a:cubicBezTo>
                <a:cubicBezTo>
                  <a:pt x="2494005" y="165318"/>
                  <a:pt x="2827638" y="702837"/>
                  <a:pt x="3188043" y="772859"/>
                </a:cubicBezTo>
                <a:cubicBezTo>
                  <a:pt x="3548449" y="842881"/>
                  <a:pt x="4013887" y="511308"/>
                  <a:pt x="4386649" y="476297"/>
                </a:cubicBezTo>
                <a:cubicBezTo>
                  <a:pt x="4759411" y="441286"/>
                  <a:pt x="5202194" y="513367"/>
                  <a:pt x="5424616" y="562794"/>
                </a:cubicBezTo>
                <a:cubicBezTo>
                  <a:pt x="5647038" y="612221"/>
                  <a:pt x="5721179" y="772859"/>
                  <a:pt x="5721179" y="772859"/>
                </a:cubicBezTo>
                <a:lnTo>
                  <a:pt x="5721179" y="772859"/>
                </a:lnTo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4D6CE22-7558-A9C3-47C1-6C694CC4EA13}"/>
              </a:ext>
            </a:extLst>
          </p:cNvPr>
          <p:cNvSpPr/>
          <p:nvPr/>
        </p:nvSpPr>
        <p:spPr>
          <a:xfrm>
            <a:off x="1421027" y="2978368"/>
            <a:ext cx="9823622" cy="1057581"/>
          </a:xfrm>
          <a:custGeom>
            <a:avLst/>
            <a:gdLst>
              <a:gd name="connsiteX0" fmla="*/ 0 w 9823622"/>
              <a:gd name="connsiteY0" fmla="*/ 988151 h 1057581"/>
              <a:gd name="connsiteX1" fmla="*/ 877330 w 9823622"/>
              <a:gd name="connsiteY1" fmla="*/ 827513 h 1057581"/>
              <a:gd name="connsiteX2" fmla="*/ 1853514 w 9823622"/>
              <a:gd name="connsiteY2" fmla="*/ 11967 h 1057581"/>
              <a:gd name="connsiteX3" fmla="*/ 2458995 w 9823622"/>
              <a:gd name="connsiteY3" fmla="*/ 382670 h 1057581"/>
              <a:gd name="connsiteX4" fmla="*/ 3150973 w 9823622"/>
              <a:gd name="connsiteY4" fmla="*/ 951081 h 1057581"/>
              <a:gd name="connsiteX5" fmla="*/ 6907427 w 9823622"/>
              <a:gd name="connsiteY5" fmla="*/ 988151 h 1057581"/>
              <a:gd name="connsiteX6" fmla="*/ 8340811 w 9823622"/>
              <a:gd name="connsiteY6" fmla="*/ 407383 h 1057581"/>
              <a:gd name="connsiteX7" fmla="*/ 9279924 w 9823622"/>
              <a:gd name="connsiteY7" fmla="*/ 1000508 h 1057581"/>
              <a:gd name="connsiteX8" fmla="*/ 9823622 w 9823622"/>
              <a:gd name="connsiteY8" fmla="*/ 1000508 h 1057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823622" h="1057581">
                <a:moveTo>
                  <a:pt x="0" y="988151"/>
                </a:moveTo>
                <a:cubicBezTo>
                  <a:pt x="284205" y="989180"/>
                  <a:pt x="568411" y="990210"/>
                  <a:pt x="877330" y="827513"/>
                </a:cubicBezTo>
                <a:cubicBezTo>
                  <a:pt x="1186249" y="664816"/>
                  <a:pt x="1589903" y="86107"/>
                  <a:pt x="1853514" y="11967"/>
                </a:cubicBezTo>
                <a:cubicBezTo>
                  <a:pt x="2117125" y="-62174"/>
                  <a:pt x="2242752" y="226151"/>
                  <a:pt x="2458995" y="382670"/>
                </a:cubicBezTo>
                <a:cubicBezTo>
                  <a:pt x="2675238" y="539189"/>
                  <a:pt x="2409568" y="850167"/>
                  <a:pt x="3150973" y="951081"/>
                </a:cubicBezTo>
                <a:cubicBezTo>
                  <a:pt x="3892378" y="1051995"/>
                  <a:pt x="6042454" y="1078767"/>
                  <a:pt x="6907427" y="988151"/>
                </a:cubicBezTo>
                <a:cubicBezTo>
                  <a:pt x="7772400" y="897535"/>
                  <a:pt x="7945395" y="405324"/>
                  <a:pt x="8340811" y="407383"/>
                </a:cubicBezTo>
                <a:cubicBezTo>
                  <a:pt x="8736227" y="409442"/>
                  <a:pt x="9032789" y="901654"/>
                  <a:pt x="9279924" y="1000508"/>
                </a:cubicBezTo>
                <a:cubicBezTo>
                  <a:pt x="9527059" y="1099362"/>
                  <a:pt x="9675340" y="1049935"/>
                  <a:pt x="9823622" y="1000508"/>
                </a:cubicBezTo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2B2EF7E-F735-BCAF-0A50-241AF2F5C38D}"/>
              </a:ext>
            </a:extLst>
          </p:cNvPr>
          <p:cNvSpPr/>
          <p:nvPr/>
        </p:nvSpPr>
        <p:spPr>
          <a:xfrm>
            <a:off x="1458097" y="4423239"/>
            <a:ext cx="9749481" cy="961280"/>
          </a:xfrm>
          <a:custGeom>
            <a:avLst/>
            <a:gdLst>
              <a:gd name="connsiteX0" fmla="*/ 0 w 9749481"/>
              <a:gd name="connsiteY0" fmla="*/ 877810 h 968641"/>
              <a:gd name="connsiteX1" fmla="*/ 1124465 w 9749481"/>
              <a:gd name="connsiteY1" fmla="*/ 630675 h 968641"/>
              <a:gd name="connsiteX2" fmla="*/ 1779373 w 9749481"/>
              <a:gd name="connsiteY2" fmla="*/ 480 h 968641"/>
              <a:gd name="connsiteX3" fmla="*/ 2594919 w 9749481"/>
              <a:gd name="connsiteY3" fmla="*/ 531820 h 968641"/>
              <a:gd name="connsiteX4" fmla="*/ 3521676 w 9749481"/>
              <a:gd name="connsiteY4" fmla="*/ 816026 h 968641"/>
              <a:gd name="connsiteX5" fmla="*/ 4497860 w 9749481"/>
              <a:gd name="connsiteY5" fmla="*/ 890166 h 968641"/>
              <a:gd name="connsiteX6" fmla="*/ 6450227 w 9749481"/>
              <a:gd name="connsiteY6" fmla="*/ 877810 h 968641"/>
              <a:gd name="connsiteX7" fmla="*/ 7327557 w 9749481"/>
              <a:gd name="connsiteY7" fmla="*/ 494750 h 968641"/>
              <a:gd name="connsiteX8" fmla="*/ 8390238 w 9749481"/>
              <a:gd name="connsiteY8" fmla="*/ 74620 h 968641"/>
              <a:gd name="connsiteX9" fmla="*/ 9378779 w 9749481"/>
              <a:gd name="connsiteY9" fmla="*/ 890166 h 968641"/>
              <a:gd name="connsiteX10" fmla="*/ 9749481 w 9749481"/>
              <a:gd name="connsiteY10" fmla="*/ 890166 h 968641"/>
              <a:gd name="connsiteX0" fmla="*/ 0 w 9749481"/>
              <a:gd name="connsiteY0" fmla="*/ 877810 h 968641"/>
              <a:gd name="connsiteX1" fmla="*/ 1124465 w 9749481"/>
              <a:gd name="connsiteY1" fmla="*/ 630675 h 968641"/>
              <a:gd name="connsiteX2" fmla="*/ 1779373 w 9749481"/>
              <a:gd name="connsiteY2" fmla="*/ 480 h 968641"/>
              <a:gd name="connsiteX3" fmla="*/ 2594919 w 9749481"/>
              <a:gd name="connsiteY3" fmla="*/ 531820 h 968641"/>
              <a:gd name="connsiteX4" fmla="*/ 3521676 w 9749481"/>
              <a:gd name="connsiteY4" fmla="*/ 816026 h 968641"/>
              <a:gd name="connsiteX5" fmla="*/ 4497860 w 9749481"/>
              <a:gd name="connsiteY5" fmla="*/ 890166 h 968641"/>
              <a:gd name="connsiteX6" fmla="*/ 6450227 w 9749481"/>
              <a:gd name="connsiteY6" fmla="*/ 877810 h 968641"/>
              <a:gd name="connsiteX7" fmla="*/ 7376984 w 9749481"/>
              <a:gd name="connsiteY7" fmla="*/ 754242 h 968641"/>
              <a:gd name="connsiteX8" fmla="*/ 8390238 w 9749481"/>
              <a:gd name="connsiteY8" fmla="*/ 74620 h 968641"/>
              <a:gd name="connsiteX9" fmla="*/ 9378779 w 9749481"/>
              <a:gd name="connsiteY9" fmla="*/ 890166 h 968641"/>
              <a:gd name="connsiteX10" fmla="*/ 9749481 w 9749481"/>
              <a:gd name="connsiteY10" fmla="*/ 890166 h 968641"/>
              <a:gd name="connsiteX0" fmla="*/ 0 w 9749481"/>
              <a:gd name="connsiteY0" fmla="*/ 877810 h 961280"/>
              <a:gd name="connsiteX1" fmla="*/ 1124465 w 9749481"/>
              <a:gd name="connsiteY1" fmla="*/ 630675 h 961280"/>
              <a:gd name="connsiteX2" fmla="*/ 1779373 w 9749481"/>
              <a:gd name="connsiteY2" fmla="*/ 480 h 961280"/>
              <a:gd name="connsiteX3" fmla="*/ 2594919 w 9749481"/>
              <a:gd name="connsiteY3" fmla="*/ 531820 h 961280"/>
              <a:gd name="connsiteX4" fmla="*/ 3521676 w 9749481"/>
              <a:gd name="connsiteY4" fmla="*/ 816026 h 961280"/>
              <a:gd name="connsiteX5" fmla="*/ 4497860 w 9749481"/>
              <a:gd name="connsiteY5" fmla="*/ 890166 h 961280"/>
              <a:gd name="connsiteX6" fmla="*/ 6450227 w 9749481"/>
              <a:gd name="connsiteY6" fmla="*/ 877810 h 961280"/>
              <a:gd name="connsiteX7" fmla="*/ 7376984 w 9749481"/>
              <a:gd name="connsiteY7" fmla="*/ 754242 h 961280"/>
              <a:gd name="connsiteX8" fmla="*/ 8390238 w 9749481"/>
              <a:gd name="connsiteY8" fmla="*/ 74620 h 961280"/>
              <a:gd name="connsiteX9" fmla="*/ 8896866 w 9749481"/>
              <a:gd name="connsiteY9" fmla="*/ 877810 h 961280"/>
              <a:gd name="connsiteX10" fmla="*/ 9749481 w 9749481"/>
              <a:gd name="connsiteY10" fmla="*/ 890166 h 961280"/>
              <a:gd name="connsiteX0" fmla="*/ 0 w 9749481"/>
              <a:gd name="connsiteY0" fmla="*/ 877810 h 961280"/>
              <a:gd name="connsiteX1" fmla="*/ 1124465 w 9749481"/>
              <a:gd name="connsiteY1" fmla="*/ 630675 h 961280"/>
              <a:gd name="connsiteX2" fmla="*/ 1779373 w 9749481"/>
              <a:gd name="connsiteY2" fmla="*/ 480 h 961280"/>
              <a:gd name="connsiteX3" fmla="*/ 2594919 w 9749481"/>
              <a:gd name="connsiteY3" fmla="*/ 531820 h 961280"/>
              <a:gd name="connsiteX4" fmla="*/ 3521676 w 9749481"/>
              <a:gd name="connsiteY4" fmla="*/ 816026 h 961280"/>
              <a:gd name="connsiteX5" fmla="*/ 4497860 w 9749481"/>
              <a:gd name="connsiteY5" fmla="*/ 890166 h 961280"/>
              <a:gd name="connsiteX6" fmla="*/ 6450227 w 9749481"/>
              <a:gd name="connsiteY6" fmla="*/ 877810 h 961280"/>
              <a:gd name="connsiteX7" fmla="*/ 7376984 w 9749481"/>
              <a:gd name="connsiteY7" fmla="*/ 754242 h 961280"/>
              <a:gd name="connsiteX8" fmla="*/ 8279027 w 9749481"/>
              <a:gd name="connsiteY8" fmla="*/ 74620 h 961280"/>
              <a:gd name="connsiteX9" fmla="*/ 8896866 w 9749481"/>
              <a:gd name="connsiteY9" fmla="*/ 877810 h 961280"/>
              <a:gd name="connsiteX10" fmla="*/ 9749481 w 9749481"/>
              <a:gd name="connsiteY10" fmla="*/ 890166 h 961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749481" h="961280">
                <a:moveTo>
                  <a:pt x="0" y="877810"/>
                </a:moveTo>
                <a:cubicBezTo>
                  <a:pt x="413951" y="827353"/>
                  <a:pt x="827903" y="776897"/>
                  <a:pt x="1124465" y="630675"/>
                </a:cubicBezTo>
                <a:cubicBezTo>
                  <a:pt x="1421027" y="484453"/>
                  <a:pt x="1534297" y="16956"/>
                  <a:pt x="1779373" y="480"/>
                </a:cubicBezTo>
                <a:cubicBezTo>
                  <a:pt x="2024449" y="-15996"/>
                  <a:pt x="2304535" y="395896"/>
                  <a:pt x="2594919" y="531820"/>
                </a:cubicBezTo>
                <a:cubicBezTo>
                  <a:pt x="2885303" y="667744"/>
                  <a:pt x="3204519" y="756302"/>
                  <a:pt x="3521676" y="816026"/>
                </a:cubicBezTo>
                <a:cubicBezTo>
                  <a:pt x="3838833" y="875750"/>
                  <a:pt x="4009768" y="879869"/>
                  <a:pt x="4497860" y="890166"/>
                </a:cubicBezTo>
                <a:cubicBezTo>
                  <a:pt x="4985952" y="900463"/>
                  <a:pt x="5970373" y="900464"/>
                  <a:pt x="6450227" y="877810"/>
                </a:cubicBezTo>
                <a:cubicBezTo>
                  <a:pt x="6930081" y="855156"/>
                  <a:pt x="7072184" y="888107"/>
                  <a:pt x="7376984" y="754242"/>
                </a:cubicBezTo>
                <a:cubicBezTo>
                  <a:pt x="7681784" y="620377"/>
                  <a:pt x="8025713" y="54025"/>
                  <a:pt x="8279027" y="74620"/>
                </a:cubicBezTo>
                <a:cubicBezTo>
                  <a:pt x="8532341" y="95215"/>
                  <a:pt x="8670326" y="741886"/>
                  <a:pt x="8896866" y="877810"/>
                </a:cubicBezTo>
                <a:cubicBezTo>
                  <a:pt x="9123406" y="1013734"/>
                  <a:pt x="9677400" y="958128"/>
                  <a:pt x="9749481" y="890166"/>
                </a:cubicBezTo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469540-01C1-AC7A-C88C-B8670249CDFD}"/>
              </a:ext>
            </a:extLst>
          </p:cNvPr>
          <p:cNvSpPr txBox="1"/>
          <p:nvPr/>
        </p:nvSpPr>
        <p:spPr>
          <a:xfrm>
            <a:off x="887627" y="1639718"/>
            <a:ext cx="630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S1</a:t>
            </a:r>
          </a:p>
          <a:p>
            <a:r>
              <a:rPr lang="en-US" b="1" dirty="0"/>
              <a:t>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885236-87E3-1804-2BE8-FEAE7DB62DCC}"/>
              </a:ext>
            </a:extLst>
          </p:cNvPr>
          <p:cNvSpPr txBox="1"/>
          <p:nvPr/>
        </p:nvSpPr>
        <p:spPr>
          <a:xfrm>
            <a:off x="887627" y="2952111"/>
            <a:ext cx="630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S2</a:t>
            </a:r>
          </a:p>
          <a:p>
            <a:r>
              <a:rPr lang="en-US" b="1" dirty="0"/>
              <a:t>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228E25-158E-4234-A2BB-6DCBEEF78D6C}"/>
              </a:ext>
            </a:extLst>
          </p:cNvPr>
          <p:cNvSpPr txBox="1"/>
          <p:nvPr/>
        </p:nvSpPr>
        <p:spPr>
          <a:xfrm>
            <a:off x="887627" y="4207491"/>
            <a:ext cx="630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S2</a:t>
            </a:r>
          </a:p>
          <a:p>
            <a:r>
              <a:rPr lang="en-US" b="1" dirty="0"/>
              <a:t>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43A42D-8975-977E-E2F7-4B4EEC69EDB8}"/>
              </a:ext>
            </a:extLst>
          </p:cNvPr>
          <p:cNvSpPr/>
          <p:nvPr/>
        </p:nvSpPr>
        <p:spPr>
          <a:xfrm>
            <a:off x="1995617" y="2782950"/>
            <a:ext cx="2792627" cy="117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0448616-CACF-CDB3-C72A-E0BB49B4893C}"/>
              </a:ext>
            </a:extLst>
          </p:cNvPr>
          <p:cNvSpPr/>
          <p:nvPr/>
        </p:nvSpPr>
        <p:spPr>
          <a:xfrm>
            <a:off x="5115698" y="2782503"/>
            <a:ext cx="2273644" cy="117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E7F574B-4CE2-8409-3691-9A6A63C150CB}"/>
              </a:ext>
            </a:extLst>
          </p:cNvPr>
          <p:cNvSpPr/>
          <p:nvPr/>
        </p:nvSpPr>
        <p:spPr>
          <a:xfrm>
            <a:off x="1596083" y="3957323"/>
            <a:ext cx="2926490" cy="1172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1C05627-9029-7AFA-F68A-B0D36D65F275}"/>
              </a:ext>
            </a:extLst>
          </p:cNvPr>
          <p:cNvSpPr/>
          <p:nvPr/>
        </p:nvSpPr>
        <p:spPr>
          <a:xfrm>
            <a:off x="1421028" y="5323629"/>
            <a:ext cx="2706130" cy="153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67E738-AABA-AD3D-C212-FE80FEF05B18}"/>
              </a:ext>
            </a:extLst>
          </p:cNvPr>
          <p:cNvSpPr/>
          <p:nvPr/>
        </p:nvSpPr>
        <p:spPr>
          <a:xfrm>
            <a:off x="8427308" y="3957323"/>
            <a:ext cx="2273644" cy="117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A6579EE-3621-06E8-E68D-7AF1BB21D933}"/>
              </a:ext>
            </a:extLst>
          </p:cNvPr>
          <p:cNvSpPr/>
          <p:nvPr/>
        </p:nvSpPr>
        <p:spPr>
          <a:xfrm>
            <a:off x="8217241" y="5321420"/>
            <a:ext cx="2174786" cy="155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5243656-244E-7447-2FF5-B5F3F7AA7A81}"/>
              </a:ext>
            </a:extLst>
          </p:cNvPr>
          <p:cNvCxnSpPr>
            <a:cxnSpLocks/>
          </p:cNvCxnSpPr>
          <p:nvPr/>
        </p:nvCxnSpPr>
        <p:spPr>
          <a:xfrm flipV="1">
            <a:off x="1421027" y="1532238"/>
            <a:ext cx="0" cy="480716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9706CB-773E-414A-A770-B63A765E0DA9}"/>
              </a:ext>
            </a:extLst>
          </p:cNvPr>
          <p:cNvCxnSpPr>
            <a:cxnSpLocks/>
          </p:cNvCxnSpPr>
          <p:nvPr/>
        </p:nvCxnSpPr>
        <p:spPr>
          <a:xfrm flipV="1">
            <a:off x="4788244" y="1567052"/>
            <a:ext cx="0" cy="480716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B93D07F-0F9D-2AA7-357C-64E8EDF646BA}"/>
              </a:ext>
            </a:extLst>
          </p:cNvPr>
          <p:cNvCxnSpPr>
            <a:cxnSpLocks/>
          </p:cNvCxnSpPr>
          <p:nvPr/>
        </p:nvCxnSpPr>
        <p:spPr>
          <a:xfrm flipV="1">
            <a:off x="8217241" y="1540557"/>
            <a:ext cx="0" cy="480716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21D12D1-BF1E-E678-48D6-44A6D49C189F}"/>
              </a:ext>
            </a:extLst>
          </p:cNvPr>
          <p:cNvCxnSpPr>
            <a:cxnSpLocks/>
          </p:cNvCxnSpPr>
          <p:nvPr/>
        </p:nvCxnSpPr>
        <p:spPr>
          <a:xfrm flipV="1">
            <a:off x="10700941" y="1396314"/>
            <a:ext cx="0" cy="4943092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0AD1CE41-F773-8060-85E4-F71D88D17403}"/>
              </a:ext>
            </a:extLst>
          </p:cNvPr>
          <p:cNvSpPr/>
          <p:nvPr/>
        </p:nvSpPr>
        <p:spPr>
          <a:xfrm>
            <a:off x="1421027" y="6041754"/>
            <a:ext cx="3367218" cy="15357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3B9BA3-CB2D-BC70-CCB0-BDEAA36E55A3}"/>
              </a:ext>
            </a:extLst>
          </p:cNvPr>
          <p:cNvSpPr/>
          <p:nvPr/>
        </p:nvSpPr>
        <p:spPr>
          <a:xfrm>
            <a:off x="8217241" y="5965075"/>
            <a:ext cx="2483700" cy="15577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CEA62F-B5C1-808A-EC5F-413EB361B98D}"/>
              </a:ext>
            </a:extLst>
          </p:cNvPr>
          <p:cNvSpPr txBox="1"/>
          <p:nvPr/>
        </p:nvSpPr>
        <p:spPr>
          <a:xfrm>
            <a:off x="111211" y="5872159"/>
            <a:ext cx="1248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Combined Peaks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652CFB7-3B98-6E21-BAAD-F198F0802B30}"/>
              </a:ext>
            </a:extLst>
          </p:cNvPr>
          <p:cNvCxnSpPr>
            <a:cxnSpLocks/>
          </p:cNvCxnSpPr>
          <p:nvPr/>
        </p:nvCxnSpPr>
        <p:spPr>
          <a:xfrm flipH="1">
            <a:off x="887627" y="5733535"/>
            <a:ext cx="10466173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40F6AED-8AF0-AC2E-8A38-394F5B417642}"/>
              </a:ext>
            </a:extLst>
          </p:cNvPr>
          <p:cNvSpPr txBox="1"/>
          <p:nvPr/>
        </p:nvSpPr>
        <p:spPr>
          <a:xfrm>
            <a:off x="5714999" y="5578374"/>
            <a:ext cx="939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?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31235F4-9C39-29D8-7E04-345EE6994D4D}"/>
              </a:ext>
            </a:extLst>
          </p:cNvPr>
          <p:cNvSpPr/>
          <p:nvPr/>
        </p:nvSpPr>
        <p:spPr>
          <a:xfrm>
            <a:off x="5115698" y="6055646"/>
            <a:ext cx="2156246" cy="1632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026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0AD6A-D890-62D4-97DB-8CC9C7FC3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4: Merging/Combining Peaks</a:t>
            </a:r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3768B76-6112-DB81-144E-A7D714B130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362589"/>
              </p:ext>
            </p:extLst>
          </p:nvPr>
        </p:nvGraphicFramePr>
        <p:xfrm>
          <a:off x="5705386" y="3305433"/>
          <a:ext cx="604520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534">
                  <a:extLst>
                    <a:ext uri="{9D8B030D-6E8A-4147-A177-3AD203B41FA5}">
                      <a16:colId xmlns:a16="http://schemas.microsoft.com/office/drawing/2014/main" val="3011968605"/>
                    </a:ext>
                  </a:extLst>
                </a:gridCol>
                <a:gridCol w="1007534">
                  <a:extLst>
                    <a:ext uri="{9D8B030D-6E8A-4147-A177-3AD203B41FA5}">
                      <a16:colId xmlns:a16="http://schemas.microsoft.com/office/drawing/2014/main" val="371766450"/>
                    </a:ext>
                  </a:extLst>
                </a:gridCol>
                <a:gridCol w="1007534">
                  <a:extLst>
                    <a:ext uri="{9D8B030D-6E8A-4147-A177-3AD203B41FA5}">
                      <a16:colId xmlns:a16="http://schemas.microsoft.com/office/drawing/2014/main" val="1759517148"/>
                    </a:ext>
                  </a:extLst>
                </a:gridCol>
                <a:gridCol w="1007534">
                  <a:extLst>
                    <a:ext uri="{9D8B030D-6E8A-4147-A177-3AD203B41FA5}">
                      <a16:colId xmlns:a16="http://schemas.microsoft.com/office/drawing/2014/main" val="3908609318"/>
                    </a:ext>
                  </a:extLst>
                </a:gridCol>
                <a:gridCol w="1007534">
                  <a:extLst>
                    <a:ext uri="{9D8B030D-6E8A-4147-A177-3AD203B41FA5}">
                      <a16:colId xmlns:a16="http://schemas.microsoft.com/office/drawing/2014/main" val="779294025"/>
                    </a:ext>
                  </a:extLst>
                </a:gridCol>
                <a:gridCol w="1007534">
                  <a:extLst>
                    <a:ext uri="{9D8B030D-6E8A-4147-A177-3AD203B41FA5}">
                      <a16:colId xmlns:a16="http://schemas.microsoft.com/office/drawing/2014/main" val="10469368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E7E9F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E7E9F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E7E9F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7E9F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E7E9F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7E9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084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679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5601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510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03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227371"/>
                  </a:ext>
                </a:extLst>
              </a:tr>
            </a:tbl>
          </a:graphicData>
        </a:graphic>
      </p:graphicFrame>
      <p:sp>
        <p:nvSpPr>
          <p:cNvPr id="4" name="Left Brace 3">
            <a:extLst>
              <a:ext uri="{FF2B5EF4-FFF2-40B4-BE49-F238E27FC236}">
                <a16:creationId xmlns:a16="http://schemas.microsoft.com/office/drawing/2014/main" id="{534D8011-CD4B-5EAF-2B5B-10C99615256C}"/>
              </a:ext>
            </a:extLst>
          </p:cNvPr>
          <p:cNvSpPr/>
          <p:nvPr/>
        </p:nvSpPr>
        <p:spPr>
          <a:xfrm rot="5400000">
            <a:off x="8480852" y="35696"/>
            <a:ext cx="494271" cy="6045205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42A333FC-8832-C9B3-9085-CAA364226D32}"/>
              </a:ext>
            </a:extLst>
          </p:cNvPr>
          <p:cNvSpPr/>
          <p:nvPr/>
        </p:nvSpPr>
        <p:spPr>
          <a:xfrm>
            <a:off x="5211114" y="3305431"/>
            <a:ext cx="494271" cy="222504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153D07-B8DA-635D-680C-7EE28C447F08}"/>
              </a:ext>
            </a:extLst>
          </p:cNvPr>
          <p:cNvSpPr txBox="1"/>
          <p:nvPr/>
        </p:nvSpPr>
        <p:spPr>
          <a:xfrm>
            <a:off x="7795052" y="2164832"/>
            <a:ext cx="1865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Cell Barcodes for multiple samples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859BA0-F81A-AD3F-55CA-A5970F1A0FE8}"/>
              </a:ext>
            </a:extLst>
          </p:cNvPr>
          <p:cNvSpPr txBox="1"/>
          <p:nvPr/>
        </p:nvSpPr>
        <p:spPr>
          <a:xfrm rot="16200000">
            <a:off x="3636928" y="3866492"/>
            <a:ext cx="2225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Peaks </a:t>
            </a:r>
          </a:p>
          <a:p>
            <a:pPr algn="ctr"/>
            <a:r>
              <a:rPr lang="en-US" b="1" dirty="0"/>
              <a:t>(present in at least n samples)</a:t>
            </a:r>
          </a:p>
        </p:txBody>
      </p:sp>
      <p:sp>
        <p:nvSpPr>
          <p:cNvPr id="10" name="Multidocument 9">
            <a:extLst>
              <a:ext uri="{FF2B5EF4-FFF2-40B4-BE49-F238E27FC236}">
                <a16:creationId xmlns:a16="http://schemas.microsoft.com/office/drawing/2014/main" id="{82969DF4-A08C-9FDB-E727-7E6F649207B4}"/>
              </a:ext>
            </a:extLst>
          </p:cNvPr>
          <p:cNvSpPr/>
          <p:nvPr/>
        </p:nvSpPr>
        <p:spPr>
          <a:xfrm>
            <a:off x="1518493" y="1985658"/>
            <a:ext cx="1680519" cy="1495167"/>
          </a:xfrm>
          <a:prstGeom prst="flowChartMultidocument">
            <a:avLst/>
          </a:prstGeom>
          <a:solidFill>
            <a:srgbClr val="E7E9F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Sample Peaks</a:t>
            </a:r>
          </a:p>
        </p:txBody>
      </p:sp>
      <p:sp>
        <p:nvSpPr>
          <p:cNvPr id="11" name="Folded Corner 10">
            <a:extLst>
              <a:ext uri="{FF2B5EF4-FFF2-40B4-BE49-F238E27FC236}">
                <a16:creationId xmlns:a16="http://schemas.microsoft.com/office/drawing/2014/main" id="{14470880-E411-3091-1D1F-6595B56F2A6A}"/>
              </a:ext>
            </a:extLst>
          </p:cNvPr>
          <p:cNvSpPr/>
          <p:nvPr/>
        </p:nvSpPr>
        <p:spPr>
          <a:xfrm>
            <a:off x="1635881" y="4487791"/>
            <a:ext cx="1445741" cy="1521297"/>
          </a:xfrm>
          <a:prstGeom prst="foldedCorner">
            <a:avLst/>
          </a:prstGeom>
          <a:solidFill>
            <a:srgbClr val="E7E9F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Combined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Peaks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E6E532D5-F879-E7C2-D472-4A42C71FC1CC}"/>
              </a:ext>
            </a:extLst>
          </p:cNvPr>
          <p:cNvSpPr/>
          <p:nvPr/>
        </p:nvSpPr>
        <p:spPr>
          <a:xfrm>
            <a:off x="2099259" y="3663032"/>
            <a:ext cx="518984" cy="64255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4997F698-01E4-2074-96F7-4AE30CD99CD6}"/>
              </a:ext>
            </a:extLst>
          </p:cNvPr>
          <p:cNvSpPr/>
          <p:nvPr/>
        </p:nvSpPr>
        <p:spPr>
          <a:xfrm rot="16200000">
            <a:off x="3448887" y="4927163"/>
            <a:ext cx="518984" cy="64255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524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8CE97-9945-AAC1-83AF-A0A26B849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4: Merging/Combining Peaks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7C8FB9-487B-E40A-DCB2-C479B840C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625547"/>
            <a:ext cx="5878441" cy="36278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C20ABE-F97A-DB9F-16BA-84985638B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559" y="2715698"/>
            <a:ext cx="5878441" cy="36278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F5ACCA-562C-BBEA-D5A2-85DCB7C36D7D}"/>
              </a:ext>
            </a:extLst>
          </p:cNvPr>
          <p:cNvSpPr txBox="1"/>
          <p:nvPr/>
        </p:nvSpPr>
        <p:spPr>
          <a:xfrm>
            <a:off x="1192054" y="2018527"/>
            <a:ext cx="3929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Unified Peak 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62C389-34E7-48D8-3768-FC9662C645A8}"/>
              </a:ext>
            </a:extLst>
          </p:cNvPr>
          <p:cNvSpPr txBox="1"/>
          <p:nvPr/>
        </p:nvSpPr>
        <p:spPr>
          <a:xfrm>
            <a:off x="7070499" y="2016436"/>
            <a:ext cx="3929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All Peaks From All Samples</a:t>
            </a:r>
          </a:p>
        </p:txBody>
      </p:sp>
    </p:spTree>
    <p:extLst>
      <p:ext uri="{BB962C8B-B14F-4D97-AF65-F5344CB8AC3E}">
        <p14:creationId xmlns:p14="http://schemas.microsoft.com/office/powerpoint/2010/main" val="3826712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4C56-4A3A-FB4F-A2AD-EA9BB3CD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5: Clustering &amp; batch correction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722C1-F15C-EE4E-BD3A-27291A218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836" y="1964724"/>
            <a:ext cx="10985965" cy="436669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Perform initial clustering using Term Frequency – Inverse Document Frequency (TF-IDF) and Singular Value Decomposition (SVD)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1FD47-6CC1-8C45-8F2D-42339F5BA07E}"/>
              </a:ext>
            </a:extLst>
          </p:cNvPr>
          <p:cNvSpPr txBox="1"/>
          <p:nvPr/>
        </p:nvSpPr>
        <p:spPr>
          <a:xfrm>
            <a:off x="367837" y="3017049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 code: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34B3B8-B11F-E849-B4EE-DCB97A2A954E}"/>
              </a:ext>
            </a:extLst>
          </p:cNvPr>
          <p:cNvSpPr/>
          <p:nvPr/>
        </p:nvSpPr>
        <p:spPr>
          <a:xfrm>
            <a:off x="367837" y="3494033"/>
            <a:ext cx="11456327" cy="13234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merged_atac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RunTFIDF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merged_atac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merged_atac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FindTopFeatures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merged_atac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min.cutoff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300) # 10*num samples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merged_atac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RunSVD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merged_atac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DepthCor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merged_atac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n=50)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CBEBB0-C9CC-2B4D-8AAC-29AAD849487A}"/>
              </a:ext>
            </a:extLst>
          </p:cNvPr>
          <p:cNvSpPr txBox="1"/>
          <p:nvPr/>
        </p:nvSpPr>
        <p:spPr>
          <a:xfrm>
            <a:off x="367836" y="5382424"/>
            <a:ext cx="11456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</a:t>
            </a:r>
            <a:r>
              <a:rPr lang="en-US" sz="2800" b="1" dirty="0" err="1"/>
              <a:t>DepthCor</a:t>
            </a:r>
            <a:r>
              <a:rPr lang="en-US" sz="2800" dirty="0"/>
              <a:t> to see the read depth with respect to the number of comp.</a:t>
            </a:r>
          </a:p>
        </p:txBody>
      </p:sp>
    </p:spTree>
    <p:extLst>
      <p:ext uri="{BB962C8B-B14F-4D97-AF65-F5344CB8AC3E}">
        <p14:creationId xmlns:p14="http://schemas.microsoft.com/office/powerpoint/2010/main" val="3057929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4C56-4A3A-FB4F-A2AD-EA9BB3CD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5: Clustering &amp; batch correction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B695D0-A41A-B14A-BE56-9DEE370D4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1070" y="1483828"/>
            <a:ext cx="6529859" cy="5207356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6F4A54C3-B1B5-0D49-BE50-4F158A728130}"/>
              </a:ext>
            </a:extLst>
          </p:cNvPr>
          <p:cNvSpPr/>
          <p:nvPr/>
        </p:nvSpPr>
        <p:spPr>
          <a:xfrm>
            <a:off x="3410465" y="2075936"/>
            <a:ext cx="185352" cy="1853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2850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4C56-4A3A-FB4F-A2AD-EA9BB3CD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5: Clustering &amp; batch correction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D68C18-0F3A-5345-AF5B-33B15B1ED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249" y="1690688"/>
            <a:ext cx="6973502" cy="503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77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A3A6C5-E8F3-099F-91E3-BC6B6AFC83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4341"/>
          <a:stretch/>
        </p:blipFill>
        <p:spPr>
          <a:xfrm>
            <a:off x="838200" y="4168717"/>
            <a:ext cx="8704932" cy="255431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589D7A8-7EDF-ACBD-18F9-3683C86A7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971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1: Sample QC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CFF0B1-E082-FCAF-9449-1E0EEC8E1A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36956" y="3428999"/>
            <a:ext cx="1901213" cy="18391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02F4FFC-94CD-27EA-1D66-177F2732FDC5}"/>
              </a:ext>
            </a:extLst>
          </p:cNvPr>
          <p:cNvSpPr/>
          <p:nvPr/>
        </p:nvSpPr>
        <p:spPr>
          <a:xfrm>
            <a:off x="10266023" y="2848075"/>
            <a:ext cx="114710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Example 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40F343-E783-1CC3-291E-0BD7E4E51B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4280" y="5370968"/>
            <a:ext cx="1602551" cy="148703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998AA7-7767-13C4-EDC6-6800256CBF49}"/>
              </a:ext>
            </a:extLst>
          </p:cNvPr>
          <p:cNvSpPr/>
          <p:nvPr/>
        </p:nvSpPr>
        <p:spPr>
          <a:xfrm>
            <a:off x="10385347" y="5001636"/>
            <a:ext cx="114710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Example 3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E905C5A-1C06-58CB-EED7-F37D4A02F6A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04876"/>
            <a:ext cx="8704932" cy="255431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3AEA3BC-E661-5826-18A5-7855E3510523}"/>
              </a:ext>
            </a:extLst>
          </p:cNvPr>
          <p:cNvSpPr/>
          <p:nvPr/>
        </p:nvSpPr>
        <p:spPr>
          <a:xfrm>
            <a:off x="9106525" y="1788171"/>
            <a:ext cx="146310" cy="38712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D26A5B-20C6-C33F-7994-717AF7743F1D}"/>
              </a:ext>
            </a:extLst>
          </p:cNvPr>
          <p:cNvSpPr/>
          <p:nvPr/>
        </p:nvSpPr>
        <p:spPr>
          <a:xfrm>
            <a:off x="1986667" y="1789542"/>
            <a:ext cx="146310" cy="397461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6FC5790-F2F9-F983-8033-8BD03AD0B9CA}"/>
              </a:ext>
            </a:extLst>
          </p:cNvPr>
          <p:cNvCxnSpPr>
            <a:cxnSpLocks/>
          </p:cNvCxnSpPr>
          <p:nvPr/>
        </p:nvCxnSpPr>
        <p:spPr>
          <a:xfrm>
            <a:off x="1553015" y="3790808"/>
            <a:ext cx="7990117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55EF1702-9862-1147-744F-1CD84A198F4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85656" y="701336"/>
            <a:ext cx="2053582" cy="201374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02E5238-D95F-6F64-F03C-95EEDBCA0942}"/>
              </a:ext>
            </a:extLst>
          </p:cNvPr>
          <p:cNvSpPr/>
          <p:nvPr/>
        </p:nvSpPr>
        <p:spPr>
          <a:xfrm>
            <a:off x="10266022" y="293111"/>
            <a:ext cx="114710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Example 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47C5CE-2697-183F-20D0-FAEE4ED4BE04}"/>
              </a:ext>
            </a:extLst>
          </p:cNvPr>
          <p:cNvSpPr/>
          <p:nvPr/>
        </p:nvSpPr>
        <p:spPr>
          <a:xfrm>
            <a:off x="3021199" y="1788171"/>
            <a:ext cx="146310" cy="397461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BFF7BD-DB25-289A-C430-FF37C6056263}"/>
              </a:ext>
            </a:extLst>
          </p:cNvPr>
          <p:cNvSpPr txBox="1"/>
          <p:nvPr/>
        </p:nvSpPr>
        <p:spPr>
          <a:xfrm rot="16200000">
            <a:off x="1396213" y="6009725"/>
            <a:ext cx="1327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Example2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44942D-7ED1-ADF5-00E5-2A532E82346F}"/>
              </a:ext>
            </a:extLst>
          </p:cNvPr>
          <p:cNvSpPr txBox="1"/>
          <p:nvPr/>
        </p:nvSpPr>
        <p:spPr>
          <a:xfrm rot="16200000">
            <a:off x="2437854" y="6009725"/>
            <a:ext cx="1327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Example1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E42C94-1649-422E-CADA-BDBEDD2FAAB5}"/>
              </a:ext>
            </a:extLst>
          </p:cNvPr>
          <p:cNvSpPr txBox="1"/>
          <p:nvPr/>
        </p:nvSpPr>
        <p:spPr>
          <a:xfrm rot="16200000">
            <a:off x="8516071" y="5874754"/>
            <a:ext cx="1327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Example3</a:t>
            </a:r>
          </a:p>
        </p:txBody>
      </p:sp>
    </p:spTree>
    <p:extLst>
      <p:ext uri="{BB962C8B-B14F-4D97-AF65-F5344CB8AC3E}">
        <p14:creationId xmlns:p14="http://schemas.microsoft.com/office/powerpoint/2010/main" val="4250253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4C56-4A3A-FB4F-A2AD-EA9BB3CD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5: Clustering &amp; batch correction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1898C7-4A1A-B64D-A9E1-899FE38E8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487" y="2145083"/>
            <a:ext cx="3793164" cy="3359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BEB6E2-414D-EA42-92CC-FF6E6BD82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5651" y="2145082"/>
            <a:ext cx="3793164" cy="33598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C6F25E-A763-3548-8E61-02D0C1266A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8815" y="2145081"/>
            <a:ext cx="3793165" cy="335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0581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49D67-0A6E-7639-F9B1-067D79AC9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5: Clustering &amp; batch correction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AEBA1A-9240-7120-6128-FAB9E04B0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119" y="2015561"/>
            <a:ext cx="11361761" cy="43852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8545A0-B36E-350A-E844-0850615637FF}"/>
              </a:ext>
            </a:extLst>
          </p:cNvPr>
          <p:cNvSpPr txBox="1"/>
          <p:nvPr/>
        </p:nvSpPr>
        <p:spPr>
          <a:xfrm>
            <a:off x="8996609" y="6400801"/>
            <a:ext cx="278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Korsunsky</a:t>
            </a:r>
            <a:r>
              <a:rPr lang="en-US" dirty="0"/>
              <a:t> et al (2019)</a:t>
            </a:r>
          </a:p>
        </p:txBody>
      </p:sp>
    </p:spTree>
    <p:extLst>
      <p:ext uri="{BB962C8B-B14F-4D97-AF65-F5344CB8AC3E}">
        <p14:creationId xmlns:p14="http://schemas.microsoft.com/office/powerpoint/2010/main" val="985751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4C56-4A3A-FB4F-A2AD-EA9BB3CD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5: Clustering &amp; batch correction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722C1-F15C-EE4E-BD3A-27291A218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0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Correct for batch effects by providing the batch meta data and applying harmony using the batch information.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1FD47-6CC1-8C45-8F2D-42339F5BA07E}"/>
              </a:ext>
            </a:extLst>
          </p:cNvPr>
          <p:cNvSpPr txBox="1"/>
          <p:nvPr/>
        </p:nvSpPr>
        <p:spPr>
          <a:xfrm>
            <a:off x="838200" y="2460923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 code: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34B3B8-B11F-E849-B4EE-DCB97A2A954E}"/>
              </a:ext>
            </a:extLst>
          </p:cNvPr>
          <p:cNvSpPr/>
          <p:nvPr/>
        </p:nvSpPr>
        <p:spPr>
          <a:xfrm>
            <a:off x="1323787" y="3131740"/>
            <a:ext cx="10515599" cy="30469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library(harmony)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merged_atac.harmonized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RunHarmony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object =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merged_atac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group.by.vars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 c("batch"),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reduction = '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lsi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',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assay.use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"ATAC",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project.dim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FALSE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593560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4C56-4A3A-FB4F-A2AD-EA9BB3CD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5: Clustering &amp; batch correction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4DE07A-9EC8-5E45-B966-99568DE29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2419" y="2073748"/>
            <a:ext cx="5807161" cy="46237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E03F98-0193-E046-98F0-5183ADF7FAF7}"/>
              </a:ext>
            </a:extLst>
          </p:cNvPr>
          <p:cNvSpPr txBox="1"/>
          <p:nvPr/>
        </p:nvSpPr>
        <p:spPr>
          <a:xfrm>
            <a:off x="2481647" y="1437359"/>
            <a:ext cx="72287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Clusters after applying Harmony</a:t>
            </a:r>
          </a:p>
        </p:txBody>
      </p:sp>
    </p:spTree>
    <p:extLst>
      <p:ext uri="{BB962C8B-B14F-4D97-AF65-F5344CB8AC3E}">
        <p14:creationId xmlns:p14="http://schemas.microsoft.com/office/powerpoint/2010/main" val="1343864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4C56-4A3A-FB4F-A2AD-EA9BB3CD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5: Clustering &amp; batch correction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6EC51F-9331-6C4A-9E9A-0212FE8DF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2" y="2355507"/>
            <a:ext cx="3978812" cy="31679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BFA74C-9AE7-9F4E-BE0F-A1C5FE2EE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594" y="2355507"/>
            <a:ext cx="3978812" cy="31679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DD27AC-989D-BB43-B006-40FA38469E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406" y="2355507"/>
            <a:ext cx="3978812" cy="3167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FCBD29-C92F-E84F-9742-E9E8D892603F}"/>
              </a:ext>
            </a:extLst>
          </p:cNvPr>
          <p:cNvSpPr txBox="1"/>
          <p:nvPr/>
        </p:nvSpPr>
        <p:spPr>
          <a:xfrm>
            <a:off x="2481648" y="1556951"/>
            <a:ext cx="72287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Batches after applying Harmony</a:t>
            </a:r>
          </a:p>
        </p:txBody>
      </p:sp>
    </p:spTree>
    <p:extLst>
      <p:ext uri="{BB962C8B-B14F-4D97-AF65-F5344CB8AC3E}">
        <p14:creationId xmlns:p14="http://schemas.microsoft.com/office/powerpoint/2010/main" val="201756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0AD695-B268-6570-50A5-FF1BEE4EFA57}"/>
              </a:ext>
            </a:extLst>
          </p:cNvPr>
          <p:cNvSpPr txBox="1"/>
          <p:nvPr/>
        </p:nvSpPr>
        <p:spPr>
          <a:xfrm>
            <a:off x="838200" y="5569545"/>
            <a:ext cx="60980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Database R packages with promoter coordinates:</a:t>
            </a:r>
          </a:p>
          <a:p>
            <a:r>
              <a:rPr lang="en-US" dirty="0"/>
              <a:t>HG19 - EnsDb.Hsapiens.v75</a:t>
            </a:r>
          </a:p>
          <a:p>
            <a:r>
              <a:rPr lang="en-US" dirty="0"/>
              <a:t>HG39 - EnsDb.Hsapiens.v86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98AE385-AA53-7261-FB27-45AE39AC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6: Gene annotation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761E7F-8FE1-F02D-AF2A-175BFE9C3FFB}"/>
              </a:ext>
            </a:extLst>
          </p:cNvPr>
          <p:cNvSpPr txBox="1"/>
          <p:nvPr/>
        </p:nvSpPr>
        <p:spPr>
          <a:xfrm>
            <a:off x="838200" y="2575493"/>
            <a:ext cx="10826578" cy="23083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extract gene annotations from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EnsDb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annotations &lt;-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GetGRangesFromEnsDb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ensdb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EnsDb.Hsapiens.v75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change to UCSC style since the data was mapped to hg19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seqlevelsStyle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(annotations) &lt;- 'UCSC'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 add the gene information to the object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Annotation(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pbmc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&lt;- annotations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6D8915-0673-6BAB-C372-372C89FF1CE2}"/>
              </a:ext>
            </a:extLst>
          </p:cNvPr>
          <p:cNvSpPr txBox="1"/>
          <p:nvPr/>
        </p:nvSpPr>
        <p:spPr>
          <a:xfrm>
            <a:off x="5566720" y="4999451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/>
              <a:t>https://</a:t>
            </a:r>
            <a:r>
              <a:rPr lang="en-US" dirty="0" err="1"/>
              <a:t>stuartlab.org</a:t>
            </a:r>
            <a:r>
              <a:rPr lang="en-US" dirty="0"/>
              <a:t>/</a:t>
            </a:r>
            <a:r>
              <a:rPr lang="en-US" dirty="0" err="1"/>
              <a:t>signac</a:t>
            </a:r>
            <a:r>
              <a:rPr lang="en-US" dirty="0"/>
              <a:t>/articles/</a:t>
            </a:r>
            <a:r>
              <a:rPr lang="en-US" dirty="0" err="1"/>
              <a:t>pbmc_vignette.html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0A9F59-1A20-F234-A352-E5E2FA24EC9E}"/>
              </a:ext>
            </a:extLst>
          </p:cNvPr>
          <p:cNvSpPr txBox="1"/>
          <p:nvPr/>
        </p:nvSpPr>
        <p:spPr>
          <a:xfrm>
            <a:off x="838200" y="1948424"/>
            <a:ext cx="7500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Extract the coordinates of gene promoters and add them as annotations</a:t>
            </a:r>
          </a:p>
        </p:txBody>
      </p:sp>
    </p:spTree>
    <p:extLst>
      <p:ext uri="{BB962C8B-B14F-4D97-AF65-F5344CB8AC3E}">
        <p14:creationId xmlns:p14="http://schemas.microsoft.com/office/powerpoint/2010/main" val="3449298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4C56-4A3A-FB4F-A2AD-EA9BB3CDC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220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Custom Gene annotation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722C1-F15C-EE4E-BD3A-27291A218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8317"/>
            <a:ext cx="10515600" cy="310128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Signac utilizes the Genomic Ranges package to define the regions to pull ATAC-seq reads and describe accessibility within gene promotes and gene bodies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A Genomic Ranges object must have the following meta data columns to function in Signac: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gene_name</a:t>
            </a:r>
            <a:r>
              <a:rPr lang="en-US" dirty="0"/>
              <a:t> (i.e., the gene symbol)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gene_id</a:t>
            </a:r>
            <a:r>
              <a:rPr lang="en-US" dirty="0"/>
              <a:t> (i.e., the ensemble id)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gene_biotype</a:t>
            </a:r>
            <a:r>
              <a:rPr lang="en-US" dirty="0"/>
              <a:t> (Signac filters transcripts, and selects for “</a:t>
            </a:r>
            <a:r>
              <a:rPr lang="en-US" dirty="0" err="1"/>
              <a:t>protein_coding</a:t>
            </a:r>
            <a:r>
              <a:rPr lang="en-US" dirty="0"/>
              <a:t>”)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Using </a:t>
            </a:r>
            <a:r>
              <a:rPr lang="en-US" dirty="0" err="1"/>
              <a:t>extend.upstream</a:t>
            </a:r>
            <a:r>
              <a:rPr lang="en-US" dirty="0"/>
              <a:t> and </a:t>
            </a:r>
            <a:r>
              <a:rPr lang="en-US" dirty="0" err="1"/>
              <a:t>extend.downstream</a:t>
            </a:r>
            <a:r>
              <a:rPr lang="en-US" dirty="0"/>
              <a:t> in </a:t>
            </a:r>
            <a:r>
              <a:rPr lang="en-US" dirty="0" err="1"/>
              <a:t>GeneActivity</a:t>
            </a:r>
            <a:r>
              <a:rPr lang="en-US" dirty="0"/>
              <a:t> function, Signac will extend the gene body in the following manner: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65EA20-2E3F-804E-BE2E-420686EA0E9B}"/>
              </a:ext>
            </a:extLst>
          </p:cNvPr>
          <p:cNvCxnSpPr/>
          <p:nvPr/>
        </p:nvCxnSpPr>
        <p:spPr>
          <a:xfrm>
            <a:off x="974121" y="5123593"/>
            <a:ext cx="983597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61A1F6A-05E7-5441-8404-056C497864A4}"/>
              </a:ext>
            </a:extLst>
          </p:cNvPr>
          <p:cNvSpPr/>
          <p:nvPr/>
        </p:nvSpPr>
        <p:spPr>
          <a:xfrm>
            <a:off x="2963558" y="4975312"/>
            <a:ext cx="6783860" cy="296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3A1EA7-D4FB-9243-871B-8A2ACBC952CC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2963558" y="4567539"/>
            <a:ext cx="0" cy="55605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4C12D41-8D81-034A-8550-24683E2F2B07}"/>
              </a:ext>
            </a:extLst>
          </p:cNvPr>
          <p:cNvCxnSpPr>
            <a:cxnSpLocks/>
          </p:cNvCxnSpPr>
          <p:nvPr/>
        </p:nvCxnSpPr>
        <p:spPr>
          <a:xfrm>
            <a:off x="2963558" y="4567539"/>
            <a:ext cx="506627" cy="0"/>
          </a:xfrm>
          <a:prstGeom prst="line">
            <a:avLst/>
          </a:prstGeom>
          <a:ln w="19050">
            <a:headEnd type="none"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6B7447F-9A2C-514F-8237-FCB3A6A9EDC3}"/>
              </a:ext>
            </a:extLst>
          </p:cNvPr>
          <p:cNvCxnSpPr>
            <a:cxnSpLocks/>
          </p:cNvCxnSpPr>
          <p:nvPr/>
        </p:nvCxnSpPr>
        <p:spPr>
          <a:xfrm>
            <a:off x="1542531" y="4789961"/>
            <a:ext cx="142102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C03345A-BAFA-B746-9E10-39AA4D1E533A}"/>
              </a:ext>
            </a:extLst>
          </p:cNvPr>
          <p:cNvCxnSpPr>
            <a:cxnSpLocks/>
          </p:cNvCxnSpPr>
          <p:nvPr/>
        </p:nvCxnSpPr>
        <p:spPr>
          <a:xfrm>
            <a:off x="9747418" y="4789961"/>
            <a:ext cx="142102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F7C9603-B0E7-EF48-AE16-4C30C1014BD3}"/>
              </a:ext>
            </a:extLst>
          </p:cNvPr>
          <p:cNvCxnSpPr>
            <a:cxnSpLocks/>
          </p:cNvCxnSpPr>
          <p:nvPr/>
        </p:nvCxnSpPr>
        <p:spPr>
          <a:xfrm flipV="1">
            <a:off x="1534293" y="4670512"/>
            <a:ext cx="0" cy="23889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81D3E1-21D5-6B4A-AB48-B383C5097870}"/>
              </a:ext>
            </a:extLst>
          </p:cNvPr>
          <p:cNvCxnSpPr>
            <a:cxnSpLocks/>
          </p:cNvCxnSpPr>
          <p:nvPr/>
        </p:nvCxnSpPr>
        <p:spPr>
          <a:xfrm flipV="1">
            <a:off x="11168445" y="4670512"/>
            <a:ext cx="0" cy="23889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5B206BB-F0FD-5841-9EE2-65B4E382A50F}"/>
              </a:ext>
            </a:extLst>
          </p:cNvPr>
          <p:cNvCxnSpPr>
            <a:cxnSpLocks/>
          </p:cNvCxnSpPr>
          <p:nvPr/>
        </p:nvCxnSpPr>
        <p:spPr>
          <a:xfrm>
            <a:off x="19387752" y="6001266"/>
            <a:ext cx="142102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0B2E800-CB09-3F43-BBE7-22E9696DD240}"/>
              </a:ext>
            </a:extLst>
          </p:cNvPr>
          <p:cNvCxnSpPr>
            <a:cxnSpLocks/>
          </p:cNvCxnSpPr>
          <p:nvPr/>
        </p:nvCxnSpPr>
        <p:spPr>
          <a:xfrm flipV="1">
            <a:off x="9747418" y="4670512"/>
            <a:ext cx="0" cy="23889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1DD6D8E-E1A9-6A49-B2E0-3D78EB819972}"/>
              </a:ext>
            </a:extLst>
          </p:cNvPr>
          <p:cNvSpPr txBox="1"/>
          <p:nvPr/>
        </p:nvSpPr>
        <p:spPr>
          <a:xfrm>
            <a:off x="9395251" y="4269603"/>
            <a:ext cx="2125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extend.downstream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95DA20-8528-3245-8D54-251406E44A1E}"/>
              </a:ext>
            </a:extLst>
          </p:cNvPr>
          <p:cNvSpPr txBox="1"/>
          <p:nvPr/>
        </p:nvSpPr>
        <p:spPr>
          <a:xfrm>
            <a:off x="838200" y="4286076"/>
            <a:ext cx="2125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extend.upstream</a:t>
            </a:r>
            <a:endParaRPr lang="en-US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28C9288-E119-A447-A200-295CB9107537}"/>
              </a:ext>
            </a:extLst>
          </p:cNvPr>
          <p:cNvCxnSpPr/>
          <p:nvPr/>
        </p:nvCxnSpPr>
        <p:spPr>
          <a:xfrm>
            <a:off x="974121" y="6332923"/>
            <a:ext cx="983597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FFBFCBC5-44D2-3140-9A30-EF9A8B298833}"/>
              </a:ext>
            </a:extLst>
          </p:cNvPr>
          <p:cNvSpPr/>
          <p:nvPr/>
        </p:nvSpPr>
        <p:spPr>
          <a:xfrm>
            <a:off x="2963558" y="6184642"/>
            <a:ext cx="6783860" cy="296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C7B2728-86CB-7349-A4C7-34F71963EB21}"/>
              </a:ext>
            </a:extLst>
          </p:cNvPr>
          <p:cNvCxnSpPr>
            <a:cxnSpLocks/>
          </p:cNvCxnSpPr>
          <p:nvPr/>
        </p:nvCxnSpPr>
        <p:spPr>
          <a:xfrm>
            <a:off x="9747418" y="5776869"/>
            <a:ext cx="0" cy="55605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8A437F3-4F26-444F-8153-9D7149B44B35}"/>
              </a:ext>
            </a:extLst>
          </p:cNvPr>
          <p:cNvCxnSpPr>
            <a:cxnSpLocks/>
          </p:cNvCxnSpPr>
          <p:nvPr/>
        </p:nvCxnSpPr>
        <p:spPr>
          <a:xfrm>
            <a:off x="9240791" y="5776869"/>
            <a:ext cx="506627" cy="0"/>
          </a:xfrm>
          <a:prstGeom prst="line">
            <a:avLst/>
          </a:prstGeom>
          <a:ln w="19050">
            <a:headEnd type="stealth" w="lg" len="lg"/>
            <a:tailEnd type="non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6757F23-1E7F-4644-9F55-6CBEDC6E3D6B}"/>
              </a:ext>
            </a:extLst>
          </p:cNvPr>
          <p:cNvCxnSpPr>
            <a:cxnSpLocks/>
          </p:cNvCxnSpPr>
          <p:nvPr/>
        </p:nvCxnSpPr>
        <p:spPr>
          <a:xfrm>
            <a:off x="1542531" y="5999291"/>
            <a:ext cx="142102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0E77CF7-DE31-AD4B-BC07-F36913159078}"/>
              </a:ext>
            </a:extLst>
          </p:cNvPr>
          <p:cNvCxnSpPr>
            <a:cxnSpLocks/>
          </p:cNvCxnSpPr>
          <p:nvPr/>
        </p:nvCxnSpPr>
        <p:spPr>
          <a:xfrm>
            <a:off x="9747418" y="5999291"/>
            <a:ext cx="142102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4EEEB5B-9B07-004C-9C34-D77AA1E7595B}"/>
              </a:ext>
            </a:extLst>
          </p:cNvPr>
          <p:cNvCxnSpPr>
            <a:cxnSpLocks/>
          </p:cNvCxnSpPr>
          <p:nvPr/>
        </p:nvCxnSpPr>
        <p:spPr>
          <a:xfrm flipV="1">
            <a:off x="1534293" y="5879842"/>
            <a:ext cx="0" cy="23889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0FF0B-06F7-754D-9E8D-874191D330DA}"/>
              </a:ext>
            </a:extLst>
          </p:cNvPr>
          <p:cNvCxnSpPr>
            <a:cxnSpLocks/>
          </p:cNvCxnSpPr>
          <p:nvPr/>
        </p:nvCxnSpPr>
        <p:spPr>
          <a:xfrm flipV="1">
            <a:off x="11168445" y="5879842"/>
            <a:ext cx="0" cy="23889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DAE0CAA-D78B-604A-90DB-EC6399A66FF3}"/>
              </a:ext>
            </a:extLst>
          </p:cNvPr>
          <p:cNvCxnSpPr>
            <a:cxnSpLocks/>
          </p:cNvCxnSpPr>
          <p:nvPr/>
        </p:nvCxnSpPr>
        <p:spPr>
          <a:xfrm flipV="1">
            <a:off x="2963558" y="5879842"/>
            <a:ext cx="0" cy="23889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B73936C4-0BFF-2C4C-B49C-0C77426A85A8}"/>
              </a:ext>
            </a:extLst>
          </p:cNvPr>
          <p:cNvSpPr txBox="1"/>
          <p:nvPr/>
        </p:nvSpPr>
        <p:spPr>
          <a:xfrm>
            <a:off x="9747418" y="5427614"/>
            <a:ext cx="2125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extend.upstream</a:t>
            </a:r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B49962-5DB7-9D42-82E7-66DB54580032}"/>
              </a:ext>
            </a:extLst>
          </p:cNvPr>
          <p:cNvSpPr txBox="1"/>
          <p:nvPr/>
        </p:nvSpPr>
        <p:spPr>
          <a:xfrm>
            <a:off x="838200" y="5495406"/>
            <a:ext cx="2125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extend.downstream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79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AF159-B9A5-9F16-354E-780F58E18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1: Sample QC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E95503-69B7-6353-68D8-EAEEBD3487B6}"/>
              </a:ext>
            </a:extLst>
          </p:cNvPr>
          <p:cNvSpPr txBox="1"/>
          <p:nvPr/>
        </p:nvSpPr>
        <p:spPr>
          <a:xfrm>
            <a:off x="479855" y="1690688"/>
            <a:ext cx="3251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 Summary (</a:t>
            </a:r>
            <a:r>
              <a:rPr lang="en-US" b="1" dirty="0" err="1"/>
              <a:t>web_summary.html</a:t>
            </a:r>
            <a:r>
              <a:rPr lang="en-US" b="1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1ED68C-5F49-9E11-0F94-59C019B6B258}"/>
              </a:ext>
            </a:extLst>
          </p:cNvPr>
          <p:cNvSpPr txBox="1"/>
          <p:nvPr/>
        </p:nvSpPr>
        <p:spPr>
          <a:xfrm>
            <a:off x="4470057" y="1690688"/>
            <a:ext cx="3251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Summary</a:t>
            </a:r>
          </a:p>
          <a:p>
            <a:pPr algn="ctr"/>
            <a:r>
              <a:rPr lang="en-US" b="1" dirty="0"/>
              <a:t>(</a:t>
            </a:r>
            <a:r>
              <a:rPr lang="en-US" b="1" dirty="0" err="1"/>
              <a:t>summary.csv</a:t>
            </a:r>
            <a:r>
              <a:rPr lang="en-US" b="1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731CF1-E972-8571-6017-C27D06926996}"/>
              </a:ext>
            </a:extLst>
          </p:cNvPr>
          <p:cNvSpPr txBox="1"/>
          <p:nvPr/>
        </p:nvSpPr>
        <p:spPr>
          <a:xfrm>
            <a:off x="8101914" y="1690687"/>
            <a:ext cx="3251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Single Cell</a:t>
            </a:r>
          </a:p>
          <a:p>
            <a:pPr algn="ctr"/>
            <a:r>
              <a:rPr lang="en-US" b="1" dirty="0"/>
              <a:t>(</a:t>
            </a:r>
            <a:r>
              <a:rPr lang="en-US" b="1" dirty="0" err="1"/>
              <a:t>singlecell.csv</a:t>
            </a:r>
            <a:r>
              <a:rPr lang="en-US" b="1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0F6723-32A1-8837-1DE4-93D370B7D5FE}"/>
              </a:ext>
            </a:extLst>
          </p:cNvPr>
          <p:cNvSpPr txBox="1"/>
          <p:nvPr/>
        </p:nvSpPr>
        <p:spPr>
          <a:xfrm>
            <a:off x="4470057" y="2656703"/>
            <a:ext cx="35124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Sample 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Pipeline Version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Estimated Number of Cells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Median high quality fragments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TSS Enrichment Scores</a:t>
            </a:r>
          </a:p>
          <a:p>
            <a:r>
              <a:rPr lang="en-US" dirty="0"/>
              <a:t>Etc.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4EFBD8-33AE-7DD4-0549-805AE005E2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99623" y="2656703"/>
            <a:ext cx="3512409" cy="27826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EC6C9DA-9147-A658-83F9-63EFB5D2C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99" y="2935428"/>
            <a:ext cx="37465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05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AF159-B9A5-9F16-354E-780F58E18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"/>
            <a:ext cx="10515600" cy="760344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1: Sample QC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6284E6D-54C9-4259-892A-90162591E7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60345"/>
            <a:ext cx="12192000" cy="3576128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3893F6-A88F-A1DE-4858-746C3B98BDB3}"/>
              </a:ext>
            </a:extLst>
          </p:cNvPr>
          <p:cNvCxnSpPr>
            <a:cxnSpLocks/>
          </p:cNvCxnSpPr>
          <p:nvPr/>
        </p:nvCxnSpPr>
        <p:spPr>
          <a:xfrm>
            <a:off x="791815" y="3357772"/>
            <a:ext cx="11204713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4C740A5-F2AA-88DC-16B4-1CCFADBAE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278800"/>
            <a:ext cx="121920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304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F23046B-8059-F6FD-6B60-92BAAA108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51155" y="1047182"/>
            <a:ext cx="7512908" cy="250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A7C08C-F9FD-6172-9540-46E80BC56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2: Cell QC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37D7C8-2291-D84F-6C17-C8EC9BC91BB0}"/>
              </a:ext>
            </a:extLst>
          </p:cNvPr>
          <p:cNvSpPr txBox="1"/>
          <p:nvPr/>
        </p:nvSpPr>
        <p:spPr>
          <a:xfrm>
            <a:off x="624532" y="3735466"/>
            <a:ext cx="10938819" cy="28623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pbmc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AddMetaData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pbmc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pbmc$peak_region_fragments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pbmc$total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col.name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pct_peaks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pbmc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AddMetaData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pbmc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pbmc$TSS_fragments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pbmc$total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col.name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pct_tss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pbmc_subset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subset(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x =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pbmc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subset =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restrictionlist_fraction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0.05 &amp;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nucleosome_signal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4 &amp;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pct_peaks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&gt; 0.15 &amp;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peak_region_fragments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&gt; 3000 &amp;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pct_tss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&gt; 0.10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91A1A6-FC43-F06C-70C3-1687EEF7AD4B}"/>
              </a:ext>
            </a:extLst>
          </p:cNvPr>
          <p:cNvSpPr txBox="1"/>
          <p:nvPr/>
        </p:nvSpPr>
        <p:spPr>
          <a:xfrm>
            <a:off x="6093942" y="3366819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https://</a:t>
            </a:r>
            <a:r>
              <a:rPr lang="en-US" b="1" dirty="0" err="1"/>
              <a:t>stuartlab.org</a:t>
            </a:r>
            <a:r>
              <a:rPr lang="en-US" b="1" dirty="0"/>
              <a:t>/</a:t>
            </a:r>
            <a:r>
              <a:rPr lang="en-US" b="1" dirty="0" err="1"/>
              <a:t>signac</a:t>
            </a:r>
            <a:r>
              <a:rPr lang="en-US" b="1" dirty="0"/>
              <a:t>/articles/</a:t>
            </a:r>
            <a:r>
              <a:rPr lang="en-US" b="1" dirty="0" err="1"/>
              <a:t>pbmc_vignette.html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98724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7C08C-F9FD-6172-9540-46E80BC56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2: Cell QC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6788A7-1288-480B-D106-9C2C5F50C3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7562" y="1439562"/>
            <a:ext cx="10836876" cy="316471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61C637-3739-FFEC-93EA-922E9D3B7270}"/>
              </a:ext>
            </a:extLst>
          </p:cNvPr>
          <p:cNvCxnSpPr>
            <a:cxnSpLocks/>
          </p:cNvCxnSpPr>
          <p:nvPr/>
        </p:nvCxnSpPr>
        <p:spPr>
          <a:xfrm>
            <a:off x="1384941" y="3869411"/>
            <a:ext cx="996885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2D2D6C8-BDAC-B556-3BA4-ED787ED1EE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7562" y="4608028"/>
            <a:ext cx="10836876" cy="162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492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66474C3-D41B-45B7-B69D-A985C00D5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2: Cell QC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A8E743-5C91-63D9-0466-6B1F53D4D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01545"/>
            <a:ext cx="10515600" cy="3075417"/>
          </a:xfrm>
        </p:spPr>
        <p:txBody>
          <a:bodyPr/>
          <a:lstStyle/>
          <a:p>
            <a:r>
              <a:rPr lang="en-US" dirty="0"/>
              <a:t>Once the good quality cells are identified, create a new single cell CSV file with only those barcodes!</a:t>
            </a:r>
          </a:p>
        </p:txBody>
      </p:sp>
    </p:spTree>
    <p:extLst>
      <p:ext uri="{BB962C8B-B14F-4D97-AF65-F5344CB8AC3E}">
        <p14:creationId xmlns:p14="http://schemas.microsoft.com/office/powerpoint/2010/main" val="3666483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48D9A-BBC6-8DA4-1A85-914E5D2B0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3: AMULET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2DA960-C623-82B4-4EFA-A3E0AC7C8C3B}"/>
              </a:ext>
            </a:extLst>
          </p:cNvPr>
          <p:cNvSpPr/>
          <p:nvPr/>
        </p:nvSpPr>
        <p:spPr>
          <a:xfrm>
            <a:off x="1743333" y="2984992"/>
            <a:ext cx="1668162" cy="611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Filtered Single Cell CSV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562199-EA1C-D5BC-BFD0-09101CC8FA3B}"/>
              </a:ext>
            </a:extLst>
          </p:cNvPr>
          <p:cNvSpPr/>
          <p:nvPr/>
        </p:nvSpPr>
        <p:spPr>
          <a:xfrm>
            <a:off x="1743333" y="3905701"/>
            <a:ext cx="1668162" cy="611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Fragments File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4F9538-A5AE-4D53-51CC-BFEF6F7D679B}"/>
              </a:ext>
            </a:extLst>
          </p:cNvPr>
          <p:cNvSpPr/>
          <p:nvPr/>
        </p:nvSpPr>
        <p:spPr>
          <a:xfrm>
            <a:off x="4514335" y="2444450"/>
            <a:ext cx="2842054" cy="27123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ysClr val="windowText" lastClr="000000"/>
                </a:solidFill>
              </a:rPr>
              <a:t>AMULET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201B2F-6DAF-8F78-41CF-3E7E48C2E048}"/>
              </a:ext>
            </a:extLst>
          </p:cNvPr>
          <p:cNvSpPr/>
          <p:nvPr/>
        </p:nvSpPr>
        <p:spPr>
          <a:xfrm>
            <a:off x="8459229" y="3290822"/>
            <a:ext cx="1804087" cy="8156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ysClr val="windowText" lastClr="000000"/>
                </a:solidFill>
              </a:rPr>
              <a:t>Multiplet</a:t>
            </a:r>
            <a:endParaRPr lang="en-US" b="1" dirty="0">
              <a:solidFill>
                <a:sysClr val="windowText" lastClr="000000"/>
              </a:solidFill>
            </a:endParaRPr>
          </a:p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Barcodes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F44A049-F13F-331F-7845-6F8EBA5F8FE9}"/>
              </a:ext>
            </a:extLst>
          </p:cNvPr>
          <p:cNvCxnSpPr>
            <a:stCxn id="3" idx="3"/>
          </p:cNvCxnSpPr>
          <p:nvPr/>
        </p:nvCxnSpPr>
        <p:spPr>
          <a:xfrm>
            <a:off x="3411495" y="3290822"/>
            <a:ext cx="11028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C23C700-8B55-1973-8F68-435A55D40DC6}"/>
              </a:ext>
            </a:extLst>
          </p:cNvPr>
          <p:cNvCxnSpPr/>
          <p:nvPr/>
        </p:nvCxnSpPr>
        <p:spPr>
          <a:xfrm>
            <a:off x="3411495" y="4182504"/>
            <a:ext cx="11028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30E69FF-F370-C36D-D0C0-201DAF797CD3}"/>
              </a:ext>
            </a:extLst>
          </p:cNvPr>
          <p:cNvCxnSpPr/>
          <p:nvPr/>
        </p:nvCxnSpPr>
        <p:spPr>
          <a:xfrm>
            <a:off x="7356389" y="3683954"/>
            <a:ext cx="11028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939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C154C5F-B8E2-87B4-F9BD-6DC49E93E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06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3: AMULET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F3A864A-71C0-FCE9-A62E-3354E4452683}"/>
              </a:ext>
            </a:extLst>
          </p:cNvPr>
          <p:cNvGrpSpPr/>
          <p:nvPr/>
        </p:nvGrpSpPr>
        <p:grpSpPr>
          <a:xfrm>
            <a:off x="260673" y="1602703"/>
            <a:ext cx="6195027" cy="4015959"/>
            <a:chOff x="494270" y="1690688"/>
            <a:chExt cx="7742367" cy="501903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541A3C0-2DA0-C5BC-E49A-2B8869633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8467" y="1690688"/>
              <a:ext cx="7568170" cy="4922229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1943B0-75EC-6598-081B-2A211FD76F5B}"/>
                </a:ext>
              </a:extLst>
            </p:cNvPr>
            <p:cNvSpPr/>
            <p:nvPr/>
          </p:nvSpPr>
          <p:spPr>
            <a:xfrm>
              <a:off x="494270" y="6351374"/>
              <a:ext cx="4658499" cy="3583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87A73BF4-3AEF-BBA5-EEA5-18FE1E8048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26371" y="1381769"/>
            <a:ext cx="5187119" cy="28813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AEE077-25D2-FCC8-C71E-C9FCC4EEA2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26371" y="4133871"/>
            <a:ext cx="2776912" cy="22590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C6A309-D57A-A3A7-E234-9B84C7CE7A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4624" y="4568792"/>
            <a:ext cx="2567970" cy="101985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A125BB-01A0-9434-EF1D-2F0496FABD8F}"/>
              </a:ext>
            </a:extLst>
          </p:cNvPr>
          <p:cNvSpPr txBox="1"/>
          <p:nvPr/>
        </p:nvSpPr>
        <p:spPr>
          <a:xfrm>
            <a:off x="6542758" y="1012437"/>
            <a:ext cx="567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1: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Identify overlaps &gt; 2 within each nucleus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358615-4036-D618-A723-FB93D5B77919}"/>
              </a:ext>
            </a:extLst>
          </p:cNvPr>
          <p:cNvSpPr txBox="1"/>
          <p:nvPr/>
        </p:nvSpPr>
        <p:spPr>
          <a:xfrm>
            <a:off x="6542758" y="3804377"/>
            <a:ext cx="567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Step 2: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Identify cells enriched with overlaps &gt;2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C13E54-A989-57B2-9C6D-966F842D7B57}"/>
              </a:ext>
            </a:extLst>
          </p:cNvPr>
          <p:cNvSpPr txBox="1"/>
          <p:nvPr/>
        </p:nvSpPr>
        <p:spPr>
          <a:xfrm>
            <a:off x="605165" y="1234692"/>
            <a:ext cx="5645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AMULET -  A</a:t>
            </a:r>
            <a:r>
              <a:rPr lang="en-US" sz="2000" dirty="0"/>
              <a:t>TAC-Seq</a:t>
            </a:r>
            <a:r>
              <a:rPr lang="en-US" sz="2000" b="1" dirty="0"/>
              <a:t> </a:t>
            </a:r>
            <a:r>
              <a:rPr lang="en-US" sz="2000" b="1" dirty="0" err="1"/>
              <a:t>Mul</a:t>
            </a:r>
            <a:r>
              <a:rPr lang="en-US" sz="2000" dirty="0" err="1"/>
              <a:t>tiplet</a:t>
            </a:r>
            <a:r>
              <a:rPr lang="en-US" sz="2000" b="1" dirty="0"/>
              <a:t> E</a:t>
            </a:r>
            <a:r>
              <a:rPr lang="en-US" sz="2000" dirty="0"/>
              <a:t>stimation</a:t>
            </a:r>
            <a:r>
              <a:rPr lang="en-US" sz="2000" b="1" dirty="0"/>
              <a:t> T</a:t>
            </a:r>
            <a:r>
              <a:rPr lang="en-US" sz="2000" dirty="0"/>
              <a:t>ool</a:t>
            </a:r>
            <a:endParaRPr lang="en-US" sz="2000" b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06712B-575D-637F-C08B-B3DCC5AEE2EC}"/>
              </a:ext>
            </a:extLst>
          </p:cNvPr>
          <p:cNvSpPr/>
          <p:nvPr/>
        </p:nvSpPr>
        <p:spPr>
          <a:xfrm>
            <a:off x="612638" y="5540517"/>
            <a:ext cx="5579614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D9CBEC-4E1F-A713-0A11-218536C59A9E}"/>
              </a:ext>
            </a:extLst>
          </p:cNvPr>
          <p:cNvSpPr/>
          <p:nvPr/>
        </p:nvSpPr>
        <p:spPr>
          <a:xfrm>
            <a:off x="701417" y="551942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AMULET: a novel read count-based method for effective </a:t>
            </a:r>
            <a:r>
              <a:rPr lang="en-US" b="1" dirty="0" err="1"/>
              <a:t>multiplet</a:t>
            </a:r>
            <a:r>
              <a:rPr lang="en-US" b="1" dirty="0"/>
              <a:t> detection from single nucleus ATAC-seq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EE2BBA-3575-2C0A-5288-977F0F132558}"/>
              </a:ext>
            </a:extLst>
          </p:cNvPr>
          <p:cNvSpPr txBox="1"/>
          <p:nvPr/>
        </p:nvSpPr>
        <p:spPr>
          <a:xfrm>
            <a:off x="753979" y="6111911"/>
            <a:ext cx="5438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Thibodeau, Eroglu et al. Genome Biology. (2021)</a:t>
            </a:r>
          </a:p>
        </p:txBody>
      </p:sp>
    </p:spTree>
    <p:extLst>
      <p:ext uri="{BB962C8B-B14F-4D97-AF65-F5344CB8AC3E}">
        <p14:creationId xmlns:p14="http://schemas.microsoft.com/office/powerpoint/2010/main" val="2010136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1038</Words>
  <Application>Microsoft Macintosh PowerPoint</Application>
  <PresentationFormat>Widescreen</PresentationFormat>
  <Paragraphs>151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Consolas</vt:lpstr>
      <vt:lpstr>Office Theme</vt:lpstr>
      <vt:lpstr>snATAC-seq Data Processing/Pipeline</vt:lpstr>
      <vt:lpstr>Step 1: Sample QC</vt:lpstr>
      <vt:lpstr>Step 1: Sample QC</vt:lpstr>
      <vt:lpstr>Step 1: Sample QC</vt:lpstr>
      <vt:lpstr>Step 2: Cell QC</vt:lpstr>
      <vt:lpstr>Step 2: Cell QC</vt:lpstr>
      <vt:lpstr>Step 2: Cell QC</vt:lpstr>
      <vt:lpstr>Step 3: AMULET</vt:lpstr>
      <vt:lpstr>Step 3: AMULET</vt:lpstr>
      <vt:lpstr>Step 3: AMULET</vt:lpstr>
      <vt:lpstr>Step 3: AMULET</vt:lpstr>
      <vt:lpstr>Step 4: Merging/Combining Peaks</vt:lpstr>
      <vt:lpstr>Step 4: Merging/Combining Peaks</vt:lpstr>
      <vt:lpstr>Step 4: Merging/Combining Peaks</vt:lpstr>
      <vt:lpstr>Step 4: Merging/Combining Peaks</vt:lpstr>
      <vt:lpstr>Step 4: Merging/Combining Peaks</vt:lpstr>
      <vt:lpstr>Step 5: Clustering &amp; batch correction</vt:lpstr>
      <vt:lpstr>Step 5: Clustering &amp; batch correction</vt:lpstr>
      <vt:lpstr>Step 5: Clustering &amp; batch correction</vt:lpstr>
      <vt:lpstr>Step 5: Clustering &amp; batch correction</vt:lpstr>
      <vt:lpstr>Step 5: Clustering &amp; batch correction</vt:lpstr>
      <vt:lpstr>Step 5: Clustering &amp; batch correction</vt:lpstr>
      <vt:lpstr>Step 5: Clustering &amp; batch correction</vt:lpstr>
      <vt:lpstr>Step 5: Clustering &amp; batch correction</vt:lpstr>
      <vt:lpstr>Step 6: Gene annotation</vt:lpstr>
      <vt:lpstr>Custom Gene annotation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Asa Thibodeau</dc:creator>
  <cp:lastModifiedBy>Asa Thibodeau</cp:lastModifiedBy>
  <cp:revision>12</cp:revision>
  <dcterms:created xsi:type="dcterms:W3CDTF">2022-11-21T14:15:14Z</dcterms:created>
  <dcterms:modified xsi:type="dcterms:W3CDTF">2022-11-21T21:37:16Z</dcterms:modified>
</cp:coreProperties>
</file>

<file path=docProps/thumbnail.jpeg>
</file>